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</p:sldIdLst>
  <p:sldSz cx="9144000" cy="6858000" type="screen4x3"/>
  <p:notesSz cx="9926638" cy="6858000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1" autoAdjust="0"/>
    <p:restoredTop sz="94818" autoAdjust="0"/>
  </p:normalViewPr>
  <p:slideViewPr>
    <p:cSldViewPr>
      <p:cViewPr>
        <p:scale>
          <a:sx n="95" d="100"/>
          <a:sy n="95" d="100"/>
        </p:scale>
        <p:origin x="-2082" y="-52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125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5622925" y="0"/>
            <a:ext cx="4302125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6E5A7373-8112-4EFA-8EF4-016472625B53}" type="datetimeFigureOut">
              <a:rPr lang="pl-PL"/>
              <a:pPr>
                <a:defRPr/>
              </a:pPr>
              <a:t>2015-01-29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6513513"/>
            <a:ext cx="4302125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5622925" y="6513513"/>
            <a:ext cx="4302125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F5A9335-3105-4F40-B8AE-A5EC0C4607E7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2125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22925" y="0"/>
            <a:ext cx="4302125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F4C57C71-17AF-4461-A2F1-6F27C2F64525}" type="datetimeFigureOut">
              <a:rPr lang="pl-PL"/>
              <a:pPr>
                <a:defRPr/>
              </a:pPr>
              <a:t>2015-01-29</a:t>
            </a:fld>
            <a:endParaRPr lang="pl-PL"/>
          </a:p>
        </p:txBody>
      </p:sp>
      <p:sp>
        <p:nvSpPr>
          <p:cNvPr id="13316" name="Rectangle 4"/>
          <p:cNvSpPr>
            <a:spLocks noGrp="1" noRot="1" noChangeArrowheads="1" noTextEdit="1"/>
          </p:cNvSpPr>
          <p:nvPr>
            <p:ph type="sldImg" idx="2"/>
          </p:nvPr>
        </p:nvSpPr>
        <p:spPr bwMode="auto">
          <a:xfrm>
            <a:off x="3248025" y="514350"/>
            <a:ext cx="3430588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2188" y="3257550"/>
            <a:ext cx="7942262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noProof="0" smtClean="0"/>
              <a:t>Kliknij, aby edytować style wzorca tekstu</a:t>
            </a:r>
          </a:p>
          <a:p>
            <a:pPr lvl="1"/>
            <a:r>
              <a:rPr lang="pl-PL" noProof="0" smtClean="0"/>
              <a:t>Drugi poziom</a:t>
            </a:r>
          </a:p>
          <a:p>
            <a:pPr lvl="2"/>
            <a:r>
              <a:rPr lang="pl-PL" noProof="0" smtClean="0"/>
              <a:t>Trzeci poziom</a:t>
            </a:r>
          </a:p>
          <a:p>
            <a:pPr lvl="3"/>
            <a:r>
              <a:rPr lang="pl-PL" noProof="0" smtClean="0"/>
              <a:t>Czwarty poziom</a:t>
            </a:r>
          </a:p>
          <a:p>
            <a:pPr lvl="4"/>
            <a:r>
              <a:rPr lang="pl-PL" noProof="0" smtClean="0"/>
              <a:t>Piąty poziom</a:t>
            </a:r>
          </a:p>
        </p:txBody>
      </p:sp>
      <p:sp>
        <p:nvSpPr>
          <p:cNvPr id="419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513"/>
            <a:ext cx="4302125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19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22925" y="6513513"/>
            <a:ext cx="4302125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9F43E625-5263-4349-9AB5-74AD6D87B512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l-PL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D3DC82-9745-44F2-9EFD-5686CC068099}" type="datetimeFigureOut">
              <a:rPr lang="pl-PL"/>
              <a:pPr>
                <a:defRPr/>
              </a:pPr>
              <a:t>2015-01-29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8E56FB-FAE3-4669-B1AD-AD014831BD80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25C9C2-7409-4F5C-AFA4-B58EA133ADD3}" type="datetimeFigureOut">
              <a:rPr lang="pl-PL"/>
              <a:pPr>
                <a:defRPr/>
              </a:pPr>
              <a:t>2015-01-29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970326-81F8-4828-9173-E2DEAF2B4A4F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E5CF0A-42A5-49BC-B50C-65F75098A1E1}" type="datetimeFigureOut">
              <a:rPr lang="pl-PL"/>
              <a:pPr>
                <a:defRPr/>
              </a:pPr>
              <a:t>2015-01-29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7FE24D-7851-4101-B053-ADC677202611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8DF919-8FDC-4B69-A0EB-A92318D750BD}" type="datetimeFigureOut">
              <a:rPr lang="pl-PL"/>
              <a:pPr>
                <a:defRPr/>
              </a:pPr>
              <a:t>2015-01-29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091A02-D1C1-451A-9EF1-B2388C017E03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A42CB6-7C28-489A-9F95-F502FC09DE1D}" type="datetimeFigureOut">
              <a:rPr lang="pl-PL"/>
              <a:pPr>
                <a:defRPr/>
              </a:pPr>
              <a:t>2015-01-29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402128-90B9-42FF-B99A-13828FBB9291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7B206D-5E41-4058-87AC-F1BF16208523}" type="datetimeFigureOut">
              <a:rPr lang="pl-PL"/>
              <a:pPr>
                <a:defRPr/>
              </a:pPr>
              <a:t>2015-01-29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53AAE2-92B3-427E-91A2-2C6B79CEE1FF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ED6A1E-03CC-449B-BAF5-0F6316299F69}" type="datetimeFigureOut">
              <a:rPr lang="pl-PL"/>
              <a:pPr>
                <a:defRPr/>
              </a:pPr>
              <a:t>2015-01-29</a:t>
            </a:fld>
            <a:endParaRPr lang="pl-PL"/>
          </a:p>
        </p:txBody>
      </p:sp>
      <p:sp>
        <p:nvSpPr>
          <p:cNvPr id="8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161EA5-C0D5-40EF-877C-B4BA73103AC3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484E48-99FA-4F32-A2B8-39415FEF284A}" type="datetimeFigureOut">
              <a:rPr lang="pl-PL"/>
              <a:pPr>
                <a:defRPr/>
              </a:pPr>
              <a:t>2015-01-29</a:t>
            </a:fld>
            <a:endParaRPr lang="pl-PL"/>
          </a:p>
        </p:txBody>
      </p:sp>
      <p:sp>
        <p:nvSpPr>
          <p:cNvPr id="4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BC7E0E-EEF1-48E2-8D00-8149026261A5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FB4BD5-C8EF-4D3F-A0D2-467FA0069004}" type="datetimeFigureOut">
              <a:rPr lang="pl-PL"/>
              <a:pPr>
                <a:defRPr/>
              </a:pPr>
              <a:t>2015-01-29</a:t>
            </a:fld>
            <a:endParaRPr lang="pl-PL"/>
          </a:p>
        </p:txBody>
      </p:sp>
      <p:sp>
        <p:nvSpPr>
          <p:cNvPr id="3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72DE6C-4907-4BE3-845F-24A6C5EF3B16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67A372-F8EB-434F-98F1-0561FCDE76D8}" type="datetimeFigureOut">
              <a:rPr lang="pl-PL"/>
              <a:pPr>
                <a:defRPr/>
              </a:pPr>
              <a:t>2015-01-29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C3F108-FA9E-47D6-BC3C-16E35609CE23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07D124-7B8B-40C1-A208-5D7E15935E67}" type="datetimeFigureOut">
              <a:rPr lang="pl-PL"/>
              <a:pPr>
                <a:defRPr/>
              </a:pPr>
              <a:t>2015-01-29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FA2DBD-11F2-4D69-BD84-AF265810F55E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ymbol zastępczy tytułu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 wzorca tytułu</a:t>
            </a:r>
          </a:p>
        </p:txBody>
      </p:sp>
      <p:sp>
        <p:nvSpPr>
          <p:cNvPr id="1027" name="Symbol zastępczy tekstu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30043DC-C714-45D3-9238-C474CFD9EAB5}" type="datetimeFigureOut">
              <a:rPr lang="pl-PL"/>
              <a:pPr>
                <a:defRPr/>
              </a:pPr>
              <a:t>2015-01-29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5C90575-DE15-4948-B3B0-3A1F24BD388C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fad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indent="90488"/>
            <a:endParaRPr lang="pl-PL"/>
          </a:p>
        </p:txBody>
      </p:sp>
      <p:sp>
        <p:nvSpPr>
          <p:cNvPr id="15362" name="Rectangle 4"/>
          <p:cNvSpPr>
            <a:spLocks noChangeArrowheads="1"/>
          </p:cNvSpPr>
          <p:nvPr/>
        </p:nvSpPr>
        <p:spPr bwMode="auto">
          <a:xfrm>
            <a:off x="-45085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indent="90488"/>
            <a:r>
              <a:rPr lang="pl-PL" sz="400">
                <a:solidFill>
                  <a:srgbClr val="595959"/>
                </a:solidFill>
                <a:latin typeface="Garamond" pitchFamily="18" charset="0"/>
                <a:ea typeface="Cambria" pitchFamily="18" charset="0"/>
                <a:cs typeface="Courier New" pitchFamily="49" charset="0"/>
              </a:rPr>
              <a:t>  </a:t>
            </a:r>
            <a:endParaRPr lang="pl-PL">
              <a:ea typeface="Cambria" pitchFamily="18" charset="0"/>
              <a:cs typeface="Courier New" pitchFamily="49" charset="0"/>
            </a:endParaRPr>
          </a:p>
        </p:txBody>
      </p:sp>
      <p:sp>
        <p:nvSpPr>
          <p:cNvPr id="15363" name="Rectangle 5"/>
          <p:cNvSpPr>
            <a:spLocks noChangeArrowheads="1"/>
          </p:cNvSpPr>
          <p:nvPr/>
        </p:nvSpPr>
        <p:spPr bwMode="auto">
          <a:xfrm>
            <a:off x="-450850" y="1247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indent="90488"/>
            <a:r>
              <a:rPr lang="pl-PL" sz="1000">
                <a:solidFill>
                  <a:srgbClr val="595959"/>
                </a:solidFill>
                <a:latin typeface="Garamond" pitchFamily="18" charset="0"/>
                <a:ea typeface="Cambria" pitchFamily="18" charset="0"/>
                <a:cs typeface="Courier New" pitchFamily="49" charset="0"/>
              </a:rPr>
              <a:t>		</a:t>
            </a:r>
            <a:endParaRPr lang="pl-PL" sz="900">
              <a:ea typeface="Cambria" pitchFamily="18" charset="0"/>
              <a:cs typeface="Courier New" pitchFamily="49" charset="0"/>
            </a:endParaRPr>
          </a:p>
          <a:p>
            <a:pPr indent="90488" eaLnBrk="0" hangingPunct="0"/>
            <a:endParaRPr lang="pl-PL">
              <a:ea typeface="Cambria" pitchFamily="18" charset="0"/>
              <a:cs typeface="Courier New" pitchFamily="49" charset="0"/>
            </a:endParaRPr>
          </a:p>
        </p:txBody>
      </p:sp>
      <p:grpSp>
        <p:nvGrpSpPr>
          <p:cNvPr id="15371" name="Group 11"/>
          <p:cNvGrpSpPr>
            <a:grpSpLocks/>
          </p:cNvGrpSpPr>
          <p:nvPr/>
        </p:nvGrpSpPr>
        <p:grpSpPr bwMode="auto">
          <a:xfrm>
            <a:off x="0" y="115888"/>
            <a:ext cx="8964613" cy="973137"/>
            <a:chOff x="0" y="0"/>
            <a:chExt cx="5647" cy="613"/>
          </a:xfrm>
        </p:grpSpPr>
        <p:grpSp>
          <p:nvGrpSpPr>
            <p:cNvPr id="15364" name="Group 6"/>
            <p:cNvGrpSpPr>
              <a:grpSpLocks/>
            </p:cNvGrpSpPr>
            <p:nvPr/>
          </p:nvGrpSpPr>
          <p:grpSpPr bwMode="auto">
            <a:xfrm>
              <a:off x="0" y="0"/>
              <a:ext cx="5647" cy="589"/>
              <a:chOff x="56" y="0"/>
              <a:chExt cx="5647" cy="589"/>
            </a:xfrm>
          </p:grpSpPr>
          <p:sp>
            <p:nvSpPr>
              <p:cNvPr id="15368" name="Text Box 7"/>
              <p:cNvSpPr txBox="1">
                <a:spLocks noChangeArrowheads="1"/>
              </p:cNvSpPr>
              <p:nvPr/>
            </p:nvSpPr>
            <p:spPr bwMode="auto">
              <a:xfrm>
                <a:off x="56" y="0"/>
                <a:ext cx="5647" cy="589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spcBef>
                    <a:spcPct val="50000"/>
                  </a:spcBef>
                </a:pPr>
                <a:endParaRPr lang="pl-PL">
                  <a:latin typeface="Calibri" pitchFamily="34" charset="0"/>
                </a:endParaRPr>
              </a:p>
            </p:txBody>
          </p:sp>
          <p:pic>
            <p:nvPicPr>
              <p:cNvPr id="15369" name="Picture 8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272" y="0"/>
                <a:ext cx="5216" cy="53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pic>
          <p:nvPicPr>
            <p:cNvPr id="15365" name="Picture 8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2154" y="0"/>
              <a:ext cx="1088" cy="6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5366" name="Rectangle 5"/>
          <p:cNvSpPr>
            <a:spLocks noChangeArrowheads="1"/>
          </p:cNvSpPr>
          <p:nvPr/>
        </p:nvSpPr>
        <p:spPr bwMode="auto">
          <a:xfrm>
            <a:off x="0" y="5876925"/>
            <a:ext cx="9144000" cy="360363"/>
          </a:xfrm>
          <a:prstGeom prst="rect">
            <a:avLst/>
          </a:prstGeom>
          <a:gradFill rotWithShape="1">
            <a:gsLst>
              <a:gs pos="0">
                <a:srgbClr val="246BB2"/>
              </a:gs>
              <a:gs pos="100000">
                <a:srgbClr val="3399FF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lIns="92075" tIns="46037" rIns="92075" bIns="46037" anchor="b"/>
          <a:lstStyle/>
          <a:p>
            <a:pPr algn="ctr"/>
            <a:endParaRPr lang="pl-PL" sz="140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15367" name="pole tekstowe 1"/>
          <p:cNvSpPr txBox="1">
            <a:spLocks noChangeArrowheads="1"/>
          </p:cNvSpPr>
          <p:nvPr/>
        </p:nvSpPr>
        <p:spPr bwMode="auto">
          <a:xfrm>
            <a:off x="1476375" y="1557338"/>
            <a:ext cx="7056438" cy="399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pl-PL" sz="2800">
              <a:latin typeface="Calibri" pitchFamily="34" charset="0"/>
            </a:endParaRPr>
          </a:p>
          <a:p>
            <a:r>
              <a:rPr lang="pl-PL" sz="2600">
                <a:solidFill>
                  <a:schemeClr val="tx2"/>
                </a:solidFill>
              </a:rPr>
              <a:t>Dobre praktyki – współpraca urzędu pracy  z niepublicznymi podmiotami przy aktywizacji</a:t>
            </a:r>
            <a:br>
              <a:rPr lang="pl-PL" sz="2600">
                <a:solidFill>
                  <a:schemeClr val="tx2"/>
                </a:solidFill>
              </a:rPr>
            </a:br>
            <a:r>
              <a:rPr lang="pl-PL" sz="2600">
                <a:solidFill>
                  <a:schemeClr val="tx2"/>
                </a:solidFill>
              </a:rPr>
              <a:t>osób bezrobotnych</a:t>
            </a:r>
            <a:endParaRPr lang="pl-PL" sz="2600">
              <a:latin typeface="Calibri" pitchFamily="34" charset="0"/>
            </a:endParaRPr>
          </a:p>
          <a:p>
            <a:endParaRPr lang="pl-PL" sz="2600">
              <a:latin typeface="Calibri" pitchFamily="34" charset="0"/>
            </a:endParaRPr>
          </a:p>
          <a:p>
            <a:r>
              <a:rPr lang="pl-PL" sz="2800" b="1" i="1"/>
              <a:t>Łukasz Ciesek</a:t>
            </a:r>
            <a:r>
              <a:rPr lang="pl-PL" sz="2800" b="1" i="1">
                <a:latin typeface="Calibri" pitchFamily="34" charset="0"/>
              </a:rPr>
              <a:t> </a:t>
            </a:r>
          </a:p>
          <a:p>
            <a:r>
              <a:rPr lang="pl-PL" sz="2800"/>
              <a:t>Inspektor w</a:t>
            </a:r>
            <a:r>
              <a:rPr lang="pl-PL" sz="2800">
                <a:latin typeface="Calibri" pitchFamily="34" charset="0"/>
              </a:rPr>
              <a:t> Powiatow</a:t>
            </a:r>
            <a:r>
              <a:rPr lang="pl-PL" sz="2800"/>
              <a:t>ym </a:t>
            </a:r>
            <a:r>
              <a:rPr lang="pl-PL" sz="2800">
                <a:latin typeface="Calibri" pitchFamily="34" charset="0"/>
              </a:rPr>
              <a:t>Urzęd</a:t>
            </a:r>
            <a:r>
              <a:rPr lang="pl-PL" sz="2800"/>
              <a:t>zie</a:t>
            </a:r>
            <a:r>
              <a:rPr lang="pl-PL" sz="2800">
                <a:latin typeface="Calibri" pitchFamily="34" charset="0"/>
              </a:rPr>
              <a:t> </a:t>
            </a:r>
          </a:p>
          <a:p>
            <a:r>
              <a:rPr lang="pl-PL" sz="2800">
                <a:latin typeface="Calibri" pitchFamily="34" charset="0"/>
              </a:rPr>
              <a:t>Pracy w Zabrzu</a:t>
            </a:r>
          </a:p>
          <a:p>
            <a:r>
              <a:rPr lang="pl-PL" sz="2000" b="1"/>
              <a:t>Chorzów</a:t>
            </a:r>
            <a:r>
              <a:rPr lang="pl-PL" sz="2000" b="1">
                <a:latin typeface="Calibri" pitchFamily="34" charset="0"/>
              </a:rPr>
              <a:t>, </a:t>
            </a:r>
            <a:r>
              <a:rPr lang="pl-PL" sz="2000" b="1"/>
              <a:t>30</a:t>
            </a:r>
            <a:r>
              <a:rPr lang="pl-PL" sz="2000" b="1">
                <a:latin typeface="Calibri" pitchFamily="34" charset="0"/>
              </a:rPr>
              <a:t>.0</a:t>
            </a:r>
            <a:r>
              <a:rPr lang="pl-PL" sz="2000" b="1"/>
              <a:t>1</a:t>
            </a:r>
            <a:r>
              <a:rPr lang="pl-PL" sz="2000" b="1">
                <a:latin typeface="Calibri" pitchFamily="34" charset="0"/>
              </a:rPr>
              <a:t>.201</a:t>
            </a:r>
            <a:r>
              <a:rPr lang="pl-PL" sz="2000" b="1"/>
              <a:t>5</a:t>
            </a:r>
          </a:p>
          <a:p>
            <a:endParaRPr lang="pl-PL" sz="2000" b="1">
              <a:latin typeface="Calibri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/>
          </p:cNvSpPr>
          <p:nvPr>
            <p:ph type="title"/>
          </p:nvPr>
        </p:nvSpPr>
        <p:spPr>
          <a:xfrm>
            <a:off x="395288" y="1484313"/>
            <a:ext cx="8229600" cy="1143000"/>
          </a:xfrm>
        </p:spPr>
        <p:txBody>
          <a:bodyPr/>
          <a:lstStyle/>
          <a:p>
            <a:pPr eaLnBrk="1" hangingPunct="1"/>
            <a:r>
              <a:rPr lang="pl-PL" smtClean="0">
                <a:solidFill>
                  <a:schemeClr val="tx2"/>
                </a:solidFill>
              </a:rPr>
              <a:t>Przykłady współpracy</a:t>
            </a:r>
          </a:p>
        </p:txBody>
      </p:sp>
      <p:sp>
        <p:nvSpPr>
          <p:cNvPr id="25602" name="Rectangle 3"/>
          <p:cNvSpPr>
            <a:spLocks noGrp="1"/>
          </p:cNvSpPr>
          <p:nvPr>
            <p:ph type="body" idx="1"/>
          </p:nvPr>
        </p:nvSpPr>
        <p:spPr>
          <a:xfrm>
            <a:off x="395288" y="2997200"/>
            <a:ext cx="8229600" cy="4525963"/>
          </a:xfrm>
        </p:spPr>
        <p:txBody>
          <a:bodyPr/>
          <a:lstStyle/>
          <a:p>
            <a:pPr eaLnBrk="1" hangingPunct="1"/>
            <a:r>
              <a:rPr lang="pl-PL" sz="2400" b="1" i="1" smtClean="0">
                <a:solidFill>
                  <a:schemeClr val="accent2"/>
                </a:solidFill>
              </a:rPr>
              <a:t>Aktywni młodzi</a:t>
            </a:r>
          </a:p>
          <a:p>
            <a:pPr algn="ctr" eaLnBrk="1" hangingPunct="1"/>
            <a:endParaRPr lang="pl-PL" sz="2400" b="1" i="1" smtClean="0">
              <a:solidFill>
                <a:schemeClr val="accent2"/>
              </a:solidFill>
            </a:endParaRPr>
          </a:p>
          <a:p>
            <a:pPr eaLnBrk="1" hangingPunct="1"/>
            <a:r>
              <a:rPr lang="pl-PL" sz="2000" smtClean="0">
                <a:solidFill>
                  <a:schemeClr val="tx2"/>
                </a:solidFill>
              </a:rPr>
              <a:t>Lider – Rudzka Agencja Rozwoju</a:t>
            </a:r>
          </a:p>
          <a:p>
            <a:pPr eaLnBrk="1" hangingPunct="1"/>
            <a:r>
              <a:rPr lang="pl-PL" sz="2000" smtClean="0">
                <a:solidFill>
                  <a:schemeClr val="tx2"/>
                </a:solidFill>
              </a:rPr>
              <a:t>Partner – PUP Zabrze</a:t>
            </a:r>
          </a:p>
          <a:p>
            <a:pPr eaLnBrk="1" hangingPunct="1"/>
            <a:endParaRPr lang="pl-PL" sz="2000" smtClean="0">
              <a:solidFill>
                <a:schemeClr val="tx2"/>
              </a:solidFill>
            </a:endParaRPr>
          </a:p>
          <a:p>
            <a:pPr eaLnBrk="1" hangingPunct="1"/>
            <a:r>
              <a:rPr lang="pl-PL" sz="2000" smtClean="0">
                <a:solidFill>
                  <a:schemeClr val="tx2"/>
                </a:solidFill>
              </a:rPr>
              <a:t>Celem głównym projektu jest aktywizacja zawodowa 50 osób poniżej 30 roku życia do końca czerwca 2015 r.Zadania projektu: doradztwo zawodowe, szkolenia doradczo aktywizujące, szkolenia zawodowe, staże 6 m-cy. </a:t>
            </a:r>
          </a:p>
        </p:txBody>
      </p:sp>
      <p:grpSp>
        <p:nvGrpSpPr>
          <p:cNvPr id="25603" name="Group 4"/>
          <p:cNvGrpSpPr>
            <a:grpSpLocks/>
          </p:cNvGrpSpPr>
          <p:nvPr/>
        </p:nvGrpSpPr>
        <p:grpSpPr bwMode="auto">
          <a:xfrm>
            <a:off x="179388" y="215900"/>
            <a:ext cx="8964612" cy="973138"/>
            <a:chOff x="113" y="136"/>
            <a:chExt cx="5647" cy="613"/>
          </a:xfrm>
        </p:grpSpPr>
        <p:grpSp>
          <p:nvGrpSpPr>
            <p:cNvPr id="25604" name="Group 6"/>
            <p:cNvGrpSpPr>
              <a:grpSpLocks/>
            </p:cNvGrpSpPr>
            <p:nvPr/>
          </p:nvGrpSpPr>
          <p:grpSpPr bwMode="auto">
            <a:xfrm>
              <a:off x="113" y="136"/>
              <a:ext cx="5647" cy="589"/>
              <a:chOff x="56" y="0"/>
              <a:chExt cx="5647" cy="589"/>
            </a:xfrm>
          </p:grpSpPr>
          <p:sp>
            <p:nvSpPr>
              <p:cNvPr id="25606" name="Text Box 7"/>
              <p:cNvSpPr txBox="1">
                <a:spLocks noChangeArrowheads="1"/>
              </p:cNvSpPr>
              <p:nvPr/>
            </p:nvSpPr>
            <p:spPr bwMode="auto">
              <a:xfrm>
                <a:off x="56" y="0"/>
                <a:ext cx="5647" cy="589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spcBef>
                    <a:spcPct val="50000"/>
                  </a:spcBef>
                </a:pPr>
                <a:endParaRPr lang="pl-PL">
                  <a:latin typeface="Calibri" pitchFamily="34" charset="0"/>
                </a:endParaRPr>
              </a:p>
            </p:txBody>
          </p:sp>
          <p:pic>
            <p:nvPicPr>
              <p:cNvPr id="25607" name="Picture 8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272" y="0"/>
                <a:ext cx="5216" cy="53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pic>
          <p:nvPicPr>
            <p:cNvPr id="25605" name="Picture 8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267" y="136"/>
              <a:ext cx="1088" cy="6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ransition spd="slow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/>
          </p:cNvSpPr>
          <p:nvPr>
            <p:ph type="title"/>
          </p:nvPr>
        </p:nvSpPr>
        <p:spPr>
          <a:xfrm>
            <a:off x="323850" y="1412875"/>
            <a:ext cx="8229600" cy="1143000"/>
          </a:xfrm>
        </p:spPr>
        <p:txBody>
          <a:bodyPr/>
          <a:lstStyle/>
          <a:p>
            <a:pPr eaLnBrk="1" hangingPunct="1"/>
            <a:r>
              <a:rPr lang="pl-PL" smtClean="0">
                <a:solidFill>
                  <a:schemeClr val="tx2"/>
                </a:solidFill>
              </a:rPr>
              <a:t>Przykłady współpracy</a:t>
            </a:r>
          </a:p>
        </p:txBody>
      </p:sp>
      <p:sp>
        <p:nvSpPr>
          <p:cNvPr id="26626" name="Rectangle 3"/>
          <p:cNvSpPr>
            <a:spLocks noGrp="1"/>
          </p:cNvSpPr>
          <p:nvPr>
            <p:ph type="body" idx="1"/>
          </p:nvPr>
        </p:nvSpPr>
        <p:spPr>
          <a:xfrm>
            <a:off x="395288" y="2636838"/>
            <a:ext cx="8229600" cy="4525962"/>
          </a:xfrm>
        </p:spPr>
        <p:txBody>
          <a:bodyPr/>
          <a:lstStyle/>
          <a:p>
            <a:pPr eaLnBrk="1" hangingPunct="1"/>
            <a:r>
              <a:rPr lang="pl-PL" sz="2400" b="1" i="1" smtClean="0">
                <a:solidFill>
                  <a:schemeClr val="accent2"/>
                </a:solidFill>
              </a:rPr>
              <a:t>Metamorfoza. Aktywizacja zawodowa osób niepełnosprawnych z powiatu m. Zabrze.</a:t>
            </a:r>
            <a:r>
              <a:rPr lang="pl-PL" sz="2400" smtClean="0">
                <a:solidFill>
                  <a:schemeClr val="accent2"/>
                </a:solidFill>
              </a:rPr>
              <a:t> </a:t>
            </a:r>
            <a:endParaRPr lang="pl-PL" sz="2400" b="1" i="1" smtClean="0">
              <a:solidFill>
                <a:schemeClr val="accent2"/>
              </a:solidFill>
            </a:endParaRPr>
          </a:p>
          <a:p>
            <a:pPr eaLnBrk="1" hangingPunct="1"/>
            <a:r>
              <a:rPr lang="pl-PL" sz="2000" smtClean="0">
                <a:solidFill>
                  <a:schemeClr val="tx2"/>
                </a:solidFill>
              </a:rPr>
              <a:t>Lider – Fundacja IMAGO</a:t>
            </a:r>
          </a:p>
          <a:p>
            <a:pPr eaLnBrk="1" hangingPunct="1"/>
            <a:r>
              <a:rPr lang="pl-PL" sz="2000" smtClean="0">
                <a:solidFill>
                  <a:schemeClr val="tx2"/>
                </a:solidFill>
              </a:rPr>
              <a:t>Partner – PUP Zabrze, Fundacja „Nadzieja – Dzieci” Zakład Aktywności Zawodowej.</a:t>
            </a:r>
          </a:p>
          <a:p>
            <a:pPr eaLnBrk="1" hangingPunct="1"/>
            <a:endParaRPr lang="pl-PL" sz="2000" smtClean="0">
              <a:solidFill>
                <a:schemeClr val="tx2"/>
              </a:solidFill>
            </a:endParaRPr>
          </a:p>
          <a:p>
            <a:pPr eaLnBrk="1" hangingPunct="1"/>
            <a:r>
              <a:rPr lang="pl-PL" sz="2000" smtClean="0">
                <a:solidFill>
                  <a:schemeClr val="tx2"/>
                </a:solidFill>
              </a:rPr>
              <a:t>Celem projektu jest wzmocnienie potencjału osobistego i predyspozycji zawodowych do podjęcia zatrudnienia.</a:t>
            </a:r>
          </a:p>
          <a:p>
            <a:pPr eaLnBrk="1" hangingPunct="1"/>
            <a:r>
              <a:rPr lang="pl-PL" sz="2000" smtClean="0">
                <a:solidFill>
                  <a:schemeClr val="tx2"/>
                </a:solidFill>
              </a:rPr>
              <a:t>Grupę docelową w projekcie stanowić będzie 40 osób niepełnosprawnych - 12 os. podejmie zatrudnienie (30%), zarejestrowanych w PUP Zabrze jako osoby bezrobotne lub poszukujące pracy.</a:t>
            </a:r>
            <a:r>
              <a:rPr lang="pl-PL" sz="2400" smtClean="0">
                <a:solidFill>
                  <a:schemeClr val="tx2"/>
                </a:solidFill>
              </a:rPr>
              <a:t> </a:t>
            </a:r>
          </a:p>
        </p:txBody>
      </p:sp>
      <p:grpSp>
        <p:nvGrpSpPr>
          <p:cNvPr id="26627" name="Group 4"/>
          <p:cNvGrpSpPr>
            <a:grpSpLocks/>
          </p:cNvGrpSpPr>
          <p:nvPr/>
        </p:nvGrpSpPr>
        <p:grpSpPr bwMode="auto">
          <a:xfrm>
            <a:off x="179388" y="215900"/>
            <a:ext cx="8964612" cy="973138"/>
            <a:chOff x="113" y="136"/>
            <a:chExt cx="5647" cy="613"/>
          </a:xfrm>
        </p:grpSpPr>
        <p:grpSp>
          <p:nvGrpSpPr>
            <p:cNvPr id="26628" name="Group 6"/>
            <p:cNvGrpSpPr>
              <a:grpSpLocks/>
            </p:cNvGrpSpPr>
            <p:nvPr/>
          </p:nvGrpSpPr>
          <p:grpSpPr bwMode="auto">
            <a:xfrm>
              <a:off x="113" y="136"/>
              <a:ext cx="5647" cy="589"/>
              <a:chOff x="56" y="0"/>
              <a:chExt cx="5647" cy="589"/>
            </a:xfrm>
          </p:grpSpPr>
          <p:sp>
            <p:nvSpPr>
              <p:cNvPr id="26630" name="Text Box 7"/>
              <p:cNvSpPr txBox="1">
                <a:spLocks noChangeArrowheads="1"/>
              </p:cNvSpPr>
              <p:nvPr/>
            </p:nvSpPr>
            <p:spPr bwMode="auto">
              <a:xfrm>
                <a:off x="56" y="0"/>
                <a:ext cx="5647" cy="589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spcBef>
                    <a:spcPct val="50000"/>
                  </a:spcBef>
                </a:pPr>
                <a:endParaRPr lang="pl-PL">
                  <a:latin typeface="Calibri" pitchFamily="34" charset="0"/>
                </a:endParaRPr>
              </a:p>
            </p:txBody>
          </p:sp>
          <p:pic>
            <p:nvPicPr>
              <p:cNvPr id="26631" name="Picture 8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272" y="0"/>
                <a:ext cx="5216" cy="53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pic>
          <p:nvPicPr>
            <p:cNvPr id="26629" name="Picture 8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267" y="136"/>
              <a:ext cx="1088" cy="6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ransition spd="slow"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/>
          </p:cNvSpPr>
          <p:nvPr>
            <p:ph type="title"/>
          </p:nvPr>
        </p:nvSpPr>
        <p:spPr>
          <a:xfrm>
            <a:off x="395288" y="1268413"/>
            <a:ext cx="8229600" cy="1143000"/>
          </a:xfrm>
        </p:spPr>
        <p:txBody>
          <a:bodyPr/>
          <a:lstStyle/>
          <a:p>
            <a:pPr eaLnBrk="1" hangingPunct="1"/>
            <a:r>
              <a:rPr lang="pl-PL" smtClean="0">
                <a:solidFill>
                  <a:schemeClr val="tx2"/>
                </a:solidFill>
              </a:rPr>
              <a:t>Przykłady współpracy</a:t>
            </a:r>
          </a:p>
        </p:txBody>
      </p:sp>
      <p:sp>
        <p:nvSpPr>
          <p:cNvPr id="27650" name="Rectangle 3"/>
          <p:cNvSpPr>
            <a:spLocks noGrp="1"/>
          </p:cNvSpPr>
          <p:nvPr>
            <p:ph type="body" idx="1"/>
          </p:nvPr>
        </p:nvSpPr>
        <p:spPr>
          <a:xfrm>
            <a:off x="323850" y="2565400"/>
            <a:ext cx="8229600" cy="4525963"/>
          </a:xfrm>
        </p:spPr>
        <p:txBody>
          <a:bodyPr/>
          <a:lstStyle/>
          <a:p>
            <a:pPr eaLnBrk="1" hangingPunct="1"/>
            <a:r>
              <a:rPr lang="pl-PL" sz="2400" b="1" i="1" smtClean="0">
                <a:solidFill>
                  <a:schemeClr val="accent2"/>
                </a:solidFill>
              </a:rPr>
              <a:t>Transfer wiedzy oraz Transfer wiedzy II</a:t>
            </a:r>
            <a:r>
              <a:rPr lang="pl-PL" sz="2400" smtClean="0">
                <a:solidFill>
                  <a:schemeClr val="accent2"/>
                </a:solidFill>
              </a:rPr>
              <a:t> </a:t>
            </a:r>
          </a:p>
          <a:p>
            <a:pPr algn="ctr" eaLnBrk="1" hangingPunct="1"/>
            <a:endParaRPr lang="pl-PL" sz="2400" b="1" i="1" smtClean="0">
              <a:solidFill>
                <a:schemeClr val="accent2"/>
              </a:solidFill>
            </a:endParaRPr>
          </a:p>
          <a:p>
            <a:pPr eaLnBrk="1" hangingPunct="1"/>
            <a:r>
              <a:rPr lang="pl-PL" sz="2000" smtClean="0">
                <a:solidFill>
                  <a:schemeClr val="tx2"/>
                </a:solidFill>
              </a:rPr>
              <a:t>Lider – PUP Zabrze</a:t>
            </a:r>
          </a:p>
          <a:p>
            <a:pPr eaLnBrk="1" hangingPunct="1"/>
            <a:r>
              <a:rPr lang="pl-PL" sz="2000" smtClean="0">
                <a:solidFill>
                  <a:schemeClr val="tx2"/>
                </a:solidFill>
              </a:rPr>
              <a:t>Partner – A4e Ltd oraz </a:t>
            </a:r>
            <a:r>
              <a:rPr lang="en-US" sz="2000" smtClean="0">
                <a:solidFill>
                  <a:schemeClr val="tx2"/>
                </a:solidFill>
              </a:rPr>
              <a:t>Communauté d'Agglomération de Lens- Liévin (Francja</a:t>
            </a:r>
            <a:r>
              <a:rPr lang="pl-PL" sz="2000" smtClean="0">
                <a:solidFill>
                  <a:schemeClr val="tx2"/>
                </a:solidFill>
              </a:rPr>
              <a:t>)</a:t>
            </a:r>
          </a:p>
          <a:p>
            <a:pPr eaLnBrk="1" hangingPunct="1"/>
            <a:endParaRPr lang="pl-PL" sz="2000" smtClean="0">
              <a:solidFill>
                <a:schemeClr val="tx2"/>
              </a:solidFill>
            </a:endParaRPr>
          </a:p>
          <a:p>
            <a:pPr eaLnBrk="1" hangingPunct="1"/>
            <a:r>
              <a:rPr lang="pl-PL" sz="2000" smtClean="0">
                <a:solidFill>
                  <a:schemeClr val="tx2"/>
                </a:solidFill>
              </a:rPr>
              <a:t>Wymiana doświadczeń i dobrych praktyk.</a:t>
            </a:r>
          </a:p>
          <a:p>
            <a:pPr eaLnBrk="1" hangingPunct="1"/>
            <a:r>
              <a:rPr lang="pl-PL" sz="2000" smtClean="0">
                <a:solidFill>
                  <a:schemeClr val="tx2"/>
                </a:solidFill>
              </a:rPr>
              <a:t>Anglia – poznanie usługi technik pilotażowych do pracy z osobami zagrożonymi wykluczeniem społecznym.</a:t>
            </a:r>
          </a:p>
          <a:p>
            <a:pPr eaLnBrk="1" hangingPunct="1"/>
            <a:r>
              <a:rPr lang="pl-PL" sz="2000" smtClean="0">
                <a:solidFill>
                  <a:schemeClr val="tx2"/>
                </a:solidFill>
              </a:rPr>
              <a:t>Francja – poszerzenie wiedzy nt. kształcenia zawodowego oraz działań przedsiębiorczych.</a:t>
            </a:r>
            <a:endParaRPr lang="pl-PL" sz="2400" smtClean="0">
              <a:solidFill>
                <a:schemeClr val="tx2"/>
              </a:solidFill>
            </a:endParaRPr>
          </a:p>
        </p:txBody>
      </p:sp>
      <p:grpSp>
        <p:nvGrpSpPr>
          <p:cNvPr id="27651" name="Group 4"/>
          <p:cNvGrpSpPr>
            <a:grpSpLocks/>
          </p:cNvGrpSpPr>
          <p:nvPr/>
        </p:nvGrpSpPr>
        <p:grpSpPr bwMode="auto">
          <a:xfrm>
            <a:off x="179388" y="215900"/>
            <a:ext cx="8964612" cy="973138"/>
            <a:chOff x="113" y="136"/>
            <a:chExt cx="5647" cy="613"/>
          </a:xfrm>
        </p:grpSpPr>
        <p:grpSp>
          <p:nvGrpSpPr>
            <p:cNvPr id="27652" name="Group 6"/>
            <p:cNvGrpSpPr>
              <a:grpSpLocks/>
            </p:cNvGrpSpPr>
            <p:nvPr/>
          </p:nvGrpSpPr>
          <p:grpSpPr bwMode="auto">
            <a:xfrm>
              <a:off x="113" y="136"/>
              <a:ext cx="5647" cy="589"/>
              <a:chOff x="56" y="0"/>
              <a:chExt cx="5647" cy="589"/>
            </a:xfrm>
          </p:grpSpPr>
          <p:sp>
            <p:nvSpPr>
              <p:cNvPr id="27654" name="Text Box 7"/>
              <p:cNvSpPr txBox="1">
                <a:spLocks noChangeArrowheads="1"/>
              </p:cNvSpPr>
              <p:nvPr/>
            </p:nvSpPr>
            <p:spPr bwMode="auto">
              <a:xfrm>
                <a:off x="56" y="0"/>
                <a:ext cx="5647" cy="589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spcBef>
                    <a:spcPct val="50000"/>
                  </a:spcBef>
                </a:pPr>
                <a:endParaRPr lang="pl-PL">
                  <a:latin typeface="Calibri" pitchFamily="34" charset="0"/>
                </a:endParaRPr>
              </a:p>
            </p:txBody>
          </p:sp>
          <p:pic>
            <p:nvPicPr>
              <p:cNvPr id="27655" name="Picture 8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272" y="0"/>
                <a:ext cx="5216" cy="53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pic>
          <p:nvPicPr>
            <p:cNvPr id="27653" name="Picture 8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267" y="136"/>
              <a:ext cx="1088" cy="6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ransition spd="slow"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Grp="1"/>
          </p:cNvSpPr>
          <p:nvPr>
            <p:ph type="title"/>
          </p:nvPr>
        </p:nvSpPr>
        <p:spPr>
          <a:xfrm>
            <a:off x="395288" y="1484313"/>
            <a:ext cx="8229600" cy="1143000"/>
          </a:xfrm>
        </p:spPr>
        <p:txBody>
          <a:bodyPr/>
          <a:lstStyle/>
          <a:p>
            <a:pPr eaLnBrk="1" hangingPunct="1"/>
            <a:r>
              <a:rPr lang="pl-PL" smtClean="0">
                <a:solidFill>
                  <a:schemeClr val="tx2"/>
                </a:solidFill>
              </a:rPr>
              <a:t>Współpraca</a:t>
            </a:r>
          </a:p>
        </p:txBody>
      </p:sp>
      <p:sp>
        <p:nvSpPr>
          <p:cNvPr id="28674" name="Rectangle 3"/>
          <p:cNvSpPr>
            <a:spLocks noGrp="1"/>
          </p:cNvSpPr>
          <p:nvPr>
            <p:ph type="body" idx="1"/>
          </p:nvPr>
        </p:nvSpPr>
        <p:spPr>
          <a:xfrm>
            <a:off x="395288" y="2636838"/>
            <a:ext cx="8229600" cy="4525962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pl-PL" sz="2400" smtClean="0">
                <a:solidFill>
                  <a:schemeClr val="accent2"/>
                </a:solidFill>
              </a:rPr>
              <a:t>Współpraca z:</a:t>
            </a:r>
          </a:p>
          <a:p>
            <a:pPr algn="ctr" eaLnBrk="1" hangingPunct="1">
              <a:buFont typeface="Arial" charset="0"/>
              <a:buNone/>
            </a:pPr>
            <a:endParaRPr lang="pl-PL" sz="2400" smtClean="0">
              <a:solidFill>
                <a:schemeClr val="accent2"/>
              </a:solidFill>
            </a:endParaRPr>
          </a:p>
          <a:p>
            <a:pPr eaLnBrk="1" hangingPunct="1"/>
            <a:r>
              <a:rPr lang="pl-PL" sz="2400" smtClean="0">
                <a:solidFill>
                  <a:schemeClr val="tx2"/>
                </a:solidFill>
              </a:rPr>
              <a:t>Towarzystwo św. Brata Alberta, </a:t>
            </a:r>
          </a:p>
          <a:p>
            <a:pPr eaLnBrk="1" hangingPunct="1"/>
            <a:r>
              <a:rPr lang="pl-PL" sz="2400" smtClean="0">
                <a:solidFill>
                  <a:schemeClr val="tx2"/>
                </a:solidFill>
              </a:rPr>
              <a:t>Caritas Diecezji Gliwickiej, </a:t>
            </a:r>
          </a:p>
          <a:p>
            <a:pPr eaLnBrk="1" hangingPunct="1"/>
            <a:r>
              <a:rPr lang="pl-PL" sz="2400" smtClean="0">
                <a:solidFill>
                  <a:schemeClr val="tx2"/>
                </a:solidFill>
              </a:rPr>
              <a:t>Stowarzyszenie Współpracy Regionalnej,</a:t>
            </a:r>
          </a:p>
          <a:p>
            <a:pPr eaLnBrk="1" hangingPunct="1"/>
            <a:r>
              <a:rPr lang="pl-PL" sz="2400" smtClean="0">
                <a:solidFill>
                  <a:schemeClr val="tx2"/>
                </a:solidFill>
              </a:rPr>
              <a:t>Spółdzielnie Socjalne,</a:t>
            </a:r>
          </a:p>
          <a:p>
            <a:pPr eaLnBrk="1" hangingPunct="1"/>
            <a:r>
              <a:rPr lang="pl-PL" sz="2400" smtClean="0">
                <a:solidFill>
                  <a:schemeClr val="tx2"/>
                </a:solidFill>
              </a:rPr>
              <a:t>Zabrzańskie Centrum Rozwoju Przedsiębiorczości, </a:t>
            </a:r>
          </a:p>
          <a:p>
            <a:pPr eaLnBrk="1" hangingPunct="1"/>
            <a:r>
              <a:rPr lang="pl-PL" sz="2400" smtClean="0">
                <a:solidFill>
                  <a:schemeClr val="tx2"/>
                </a:solidFill>
              </a:rPr>
              <a:t>Parafie – Punkty pomocy koleżeńskiej</a:t>
            </a:r>
          </a:p>
          <a:p>
            <a:pPr eaLnBrk="1" hangingPunct="1"/>
            <a:endParaRPr lang="pl-PL" sz="2400" smtClean="0">
              <a:solidFill>
                <a:schemeClr val="tx2"/>
              </a:solidFill>
            </a:endParaRPr>
          </a:p>
          <a:p>
            <a:pPr eaLnBrk="1" hangingPunct="1"/>
            <a:endParaRPr lang="pl-PL" sz="2400" smtClean="0"/>
          </a:p>
          <a:p>
            <a:pPr eaLnBrk="1" hangingPunct="1">
              <a:buFont typeface="Arial" charset="0"/>
              <a:buNone/>
            </a:pPr>
            <a:endParaRPr lang="pl-PL" sz="2400" smtClean="0"/>
          </a:p>
        </p:txBody>
      </p:sp>
      <p:grpSp>
        <p:nvGrpSpPr>
          <p:cNvPr id="28675" name="Group 4"/>
          <p:cNvGrpSpPr>
            <a:grpSpLocks/>
          </p:cNvGrpSpPr>
          <p:nvPr/>
        </p:nvGrpSpPr>
        <p:grpSpPr bwMode="auto">
          <a:xfrm>
            <a:off x="179388" y="215900"/>
            <a:ext cx="8964612" cy="973138"/>
            <a:chOff x="113" y="136"/>
            <a:chExt cx="5647" cy="613"/>
          </a:xfrm>
        </p:grpSpPr>
        <p:grpSp>
          <p:nvGrpSpPr>
            <p:cNvPr id="28676" name="Group 6"/>
            <p:cNvGrpSpPr>
              <a:grpSpLocks/>
            </p:cNvGrpSpPr>
            <p:nvPr/>
          </p:nvGrpSpPr>
          <p:grpSpPr bwMode="auto">
            <a:xfrm>
              <a:off x="113" y="136"/>
              <a:ext cx="5647" cy="589"/>
              <a:chOff x="56" y="0"/>
              <a:chExt cx="5647" cy="589"/>
            </a:xfrm>
          </p:grpSpPr>
          <p:sp>
            <p:nvSpPr>
              <p:cNvPr id="28678" name="Text Box 7"/>
              <p:cNvSpPr txBox="1">
                <a:spLocks noChangeArrowheads="1"/>
              </p:cNvSpPr>
              <p:nvPr/>
            </p:nvSpPr>
            <p:spPr bwMode="auto">
              <a:xfrm>
                <a:off x="56" y="0"/>
                <a:ext cx="5647" cy="589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spcBef>
                    <a:spcPct val="50000"/>
                  </a:spcBef>
                </a:pPr>
                <a:endParaRPr lang="pl-PL">
                  <a:latin typeface="Calibri" pitchFamily="34" charset="0"/>
                </a:endParaRPr>
              </a:p>
            </p:txBody>
          </p:sp>
          <p:pic>
            <p:nvPicPr>
              <p:cNvPr id="28679" name="Picture 8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272" y="0"/>
                <a:ext cx="5216" cy="53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pic>
          <p:nvPicPr>
            <p:cNvPr id="28677" name="Picture 8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267" y="136"/>
              <a:ext cx="1088" cy="6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ransition spd="slow"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/>
          </p:cNvSpPr>
          <p:nvPr>
            <p:ph type="title"/>
          </p:nvPr>
        </p:nvSpPr>
        <p:spPr>
          <a:xfrm>
            <a:off x="395288" y="1916113"/>
            <a:ext cx="8229600" cy="1143000"/>
          </a:xfrm>
        </p:spPr>
        <p:txBody>
          <a:bodyPr/>
          <a:lstStyle/>
          <a:p>
            <a:pPr eaLnBrk="1" hangingPunct="1"/>
            <a:r>
              <a:rPr lang="pl-PL" sz="4000" smtClean="0">
                <a:solidFill>
                  <a:schemeClr val="tx2"/>
                </a:solidFill>
              </a:rPr>
              <a:t>Partnerstwo – główne korzyści: </a:t>
            </a:r>
            <a:br>
              <a:rPr lang="pl-PL" sz="4000" smtClean="0">
                <a:solidFill>
                  <a:schemeClr val="tx2"/>
                </a:solidFill>
              </a:rPr>
            </a:br>
            <a:endParaRPr lang="pl-PL" sz="4000" smtClean="0">
              <a:solidFill>
                <a:schemeClr val="tx2"/>
              </a:solidFill>
            </a:endParaRPr>
          </a:p>
        </p:txBody>
      </p:sp>
      <p:sp>
        <p:nvSpPr>
          <p:cNvPr id="29698" name="Rectangle 3"/>
          <p:cNvSpPr>
            <a:spLocks noGrp="1"/>
          </p:cNvSpPr>
          <p:nvPr>
            <p:ph type="body" idx="1"/>
          </p:nvPr>
        </p:nvSpPr>
        <p:spPr>
          <a:xfrm>
            <a:off x="395288" y="2924175"/>
            <a:ext cx="8229600" cy="4525963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pl-PL" sz="2400" smtClean="0"/>
          </a:p>
          <a:p>
            <a:pPr eaLnBrk="1" hangingPunct="1">
              <a:lnSpc>
                <a:spcPct val="80000"/>
              </a:lnSpc>
            </a:pPr>
            <a:r>
              <a:rPr lang="pl-PL" sz="2400" smtClean="0">
                <a:solidFill>
                  <a:schemeClr val="tx2"/>
                </a:solidFill>
              </a:rPr>
              <a:t>możliwość opracowania wielostronnego i innowacyjnego podejścia do rozwiązywania problemów; </a:t>
            </a:r>
          </a:p>
          <a:p>
            <a:pPr eaLnBrk="1" hangingPunct="1">
              <a:lnSpc>
                <a:spcPct val="80000"/>
              </a:lnSpc>
            </a:pPr>
            <a:r>
              <a:rPr lang="pl-PL" sz="2400" smtClean="0">
                <a:solidFill>
                  <a:schemeClr val="tx2"/>
                </a:solidFill>
              </a:rPr>
              <a:t>połączenie sił – większa skuteczność; </a:t>
            </a:r>
          </a:p>
          <a:p>
            <a:pPr eaLnBrk="1" hangingPunct="1">
              <a:lnSpc>
                <a:spcPct val="80000"/>
              </a:lnSpc>
            </a:pPr>
            <a:r>
              <a:rPr lang="pl-PL" sz="2400" smtClean="0">
                <a:solidFill>
                  <a:schemeClr val="tx2"/>
                </a:solidFill>
              </a:rPr>
              <a:t>możliwość zastosowania doświadczeń partnerów – lepsze rezultaty; </a:t>
            </a:r>
          </a:p>
          <a:p>
            <a:pPr eaLnBrk="1" hangingPunct="1">
              <a:lnSpc>
                <a:spcPct val="80000"/>
              </a:lnSpc>
            </a:pPr>
            <a:r>
              <a:rPr lang="pl-PL" sz="2400" smtClean="0">
                <a:solidFill>
                  <a:schemeClr val="tx2"/>
                </a:solidFill>
              </a:rPr>
              <a:t>wykorzystanie zasobów materialnych, ludzkich; </a:t>
            </a:r>
          </a:p>
          <a:p>
            <a:pPr eaLnBrk="1" hangingPunct="1">
              <a:lnSpc>
                <a:spcPct val="80000"/>
              </a:lnSpc>
            </a:pPr>
            <a:r>
              <a:rPr lang="pl-PL" sz="2400" smtClean="0">
                <a:solidFill>
                  <a:schemeClr val="tx2"/>
                </a:solidFill>
              </a:rPr>
              <a:t>zdobywanie doświadczenia – uczenie się od siebie oraz w wyniku wspólnych działań w ramach sekto-rów oraz między sektorami; </a:t>
            </a:r>
          </a:p>
          <a:p>
            <a:pPr eaLnBrk="1" hangingPunct="1">
              <a:lnSpc>
                <a:spcPct val="80000"/>
              </a:lnSpc>
            </a:pPr>
            <a:endParaRPr lang="pl-PL" sz="2400" smtClean="0">
              <a:solidFill>
                <a:schemeClr val="tx2"/>
              </a:solidFill>
            </a:endParaRPr>
          </a:p>
        </p:txBody>
      </p:sp>
      <p:grpSp>
        <p:nvGrpSpPr>
          <p:cNvPr id="29699" name="Group 4"/>
          <p:cNvGrpSpPr>
            <a:grpSpLocks/>
          </p:cNvGrpSpPr>
          <p:nvPr/>
        </p:nvGrpSpPr>
        <p:grpSpPr bwMode="auto">
          <a:xfrm>
            <a:off x="179388" y="215900"/>
            <a:ext cx="8964612" cy="973138"/>
            <a:chOff x="113" y="136"/>
            <a:chExt cx="5647" cy="613"/>
          </a:xfrm>
        </p:grpSpPr>
        <p:grpSp>
          <p:nvGrpSpPr>
            <p:cNvPr id="29700" name="Group 6"/>
            <p:cNvGrpSpPr>
              <a:grpSpLocks/>
            </p:cNvGrpSpPr>
            <p:nvPr/>
          </p:nvGrpSpPr>
          <p:grpSpPr bwMode="auto">
            <a:xfrm>
              <a:off x="113" y="136"/>
              <a:ext cx="5647" cy="589"/>
              <a:chOff x="56" y="0"/>
              <a:chExt cx="5647" cy="589"/>
            </a:xfrm>
          </p:grpSpPr>
          <p:sp>
            <p:nvSpPr>
              <p:cNvPr id="29702" name="Text Box 7"/>
              <p:cNvSpPr txBox="1">
                <a:spLocks noChangeArrowheads="1"/>
              </p:cNvSpPr>
              <p:nvPr/>
            </p:nvSpPr>
            <p:spPr bwMode="auto">
              <a:xfrm>
                <a:off x="56" y="0"/>
                <a:ext cx="5647" cy="589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spcBef>
                    <a:spcPct val="50000"/>
                  </a:spcBef>
                </a:pPr>
                <a:endParaRPr lang="pl-PL">
                  <a:latin typeface="Calibri" pitchFamily="34" charset="0"/>
                </a:endParaRPr>
              </a:p>
            </p:txBody>
          </p:sp>
          <p:pic>
            <p:nvPicPr>
              <p:cNvPr id="29703" name="Picture 8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272" y="0"/>
                <a:ext cx="5216" cy="53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pic>
          <p:nvPicPr>
            <p:cNvPr id="29701" name="Picture 8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267" y="136"/>
              <a:ext cx="1088" cy="6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ransition spd="slow"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/>
          <p:cNvSpPr>
            <a:spLocks noGrp="1"/>
          </p:cNvSpPr>
          <p:nvPr>
            <p:ph type="title"/>
          </p:nvPr>
        </p:nvSpPr>
        <p:spPr>
          <a:xfrm>
            <a:off x="395288" y="1341438"/>
            <a:ext cx="8229600" cy="1143000"/>
          </a:xfrm>
        </p:spPr>
        <p:txBody>
          <a:bodyPr/>
          <a:lstStyle/>
          <a:p>
            <a:pPr eaLnBrk="1" hangingPunct="1"/>
            <a:r>
              <a:rPr lang="pl-PL" smtClean="0">
                <a:solidFill>
                  <a:schemeClr val="tx2"/>
                </a:solidFill>
              </a:rPr>
              <a:t>Partnerstwo</a:t>
            </a:r>
          </a:p>
        </p:txBody>
      </p:sp>
      <p:sp>
        <p:nvSpPr>
          <p:cNvPr id="30722" name="Rectangle 3"/>
          <p:cNvSpPr>
            <a:spLocks noGrp="1"/>
          </p:cNvSpPr>
          <p:nvPr>
            <p:ph type="body" idx="1"/>
          </p:nvPr>
        </p:nvSpPr>
        <p:spPr>
          <a:xfrm>
            <a:off x="395288" y="2636838"/>
            <a:ext cx="8229600" cy="4525962"/>
          </a:xfrm>
        </p:spPr>
        <p:txBody>
          <a:bodyPr/>
          <a:lstStyle/>
          <a:p>
            <a:pPr eaLnBrk="1" hangingPunct="1"/>
            <a:r>
              <a:rPr lang="pl-PL" smtClean="0">
                <a:solidFill>
                  <a:schemeClr val="tx2"/>
                </a:solidFill>
              </a:rPr>
              <a:t>Realizowane projekty jako lider oraz jako partner.</a:t>
            </a:r>
          </a:p>
          <a:p>
            <a:pPr eaLnBrk="1" hangingPunct="1"/>
            <a:r>
              <a:rPr lang="pl-PL" smtClean="0">
                <a:solidFill>
                  <a:schemeClr val="tx2"/>
                </a:solidFill>
              </a:rPr>
              <a:t>Obustronne korzyści.</a:t>
            </a:r>
          </a:p>
          <a:p>
            <a:pPr eaLnBrk="1" hangingPunct="1"/>
            <a:r>
              <a:rPr lang="pl-PL" smtClean="0">
                <a:solidFill>
                  <a:schemeClr val="tx2"/>
                </a:solidFill>
              </a:rPr>
              <a:t>Projekty bezkosztowe.</a:t>
            </a:r>
          </a:p>
          <a:p>
            <a:pPr eaLnBrk="1" hangingPunct="1"/>
            <a:r>
              <a:rPr lang="pl-PL" smtClean="0">
                <a:solidFill>
                  <a:schemeClr val="tx2"/>
                </a:solidFill>
              </a:rPr>
              <a:t>Projekty innowacyjne.</a:t>
            </a:r>
          </a:p>
          <a:p>
            <a:pPr eaLnBrk="1" hangingPunct="1"/>
            <a:r>
              <a:rPr lang="pl-PL" smtClean="0">
                <a:solidFill>
                  <a:schemeClr val="tx2"/>
                </a:solidFill>
              </a:rPr>
              <a:t>Projekty pilotażowe.</a:t>
            </a:r>
          </a:p>
        </p:txBody>
      </p:sp>
      <p:grpSp>
        <p:nvGrpSpPr>
          <p:cNvPr id="30723" name="Group 5"/>
          <p:cNvGrpSpPr>
            <a:grpSpLocks/>
          </p:cNvGrpSpPr>
          <p:nvPr/>
        </p:nvGrpSpPr>
        <p:grpSpPr bwMode="auto">
          <a:xfrm>
            <a:off x="179388" y="215900"/>
            <a:ext cx="8964612" cy="973138"/>
            <a:chOff x="113" y="136"/>
            <a:chExt cx="5647" cy="613"/>
          </a:xfrm>
        </p:grpSpPr>
        <p:grpSp>
          <p:nvGrpSpPr>
            <p:cNvPr id="30724" name="Group 6"/>
            <p:cNvGrpSpPr>
              <a:grpSpLocks/>
            </p:cNvGrpSpPr>
            <p:nvPr/>
          </p:nvGrpSpPr>
          <p:grpSpPr bwMode="auto">
            <a:xfrm>
              <a:off x="113" y="136"/>
              <a:ext cx="5647" cy="589"/>
              <a:chOff x="56" y="0"/>
              <a:chExt cx="5647" cy="589"/>
            </a:xfrm>
          </p:grpSpPr>
          <p:sp>
            <p:nvSpPr>
              <p:cNvPr id="30726" name="Text Box 7"/>
              <p:cNvSpPr txBox="1">
                <a:spLocks noChangeArrowheads="1"/>
              </p:cNvSpPr>
              <p:nvPr/>
            </p:nvSpPr>
            <p:spPr bwMode="auto">
              <a:xfrm>
                <a:off x="56" y="0"/>
                <a:ext cx="5647" cy="589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spcBef>
                    <a:spcPct val="50000"/>
                  </a:spcBef>
                </a:pPr>
                <a:endParaRPr lang="pl-PL">
                  <a:latin typeface="Calibri" pitchFamily="34" charset="0"/>
                </a:endParaRPr>
              </a:p>
            </p:txBody>
          </p:sp>
          <p:pic>
            <p:nvPicPr>
              <p:cNvPr id="30727" name="Picture 8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272" y="0"/>
                <a:ext cx="5216" cy="53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pic>
          <p:nvPicPr>
            <p:cNvPr id="30725" name="Picture 8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267" y="136"/>
              <a:ext cx="1088" cy="6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ransition spd="slow"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>
            <a:spLocks noGrp="1"/>
          </p:cNvSpPr>
          <p:nvPr>
            <p:ph type="title"/>
          </p:nvPr>
        </p:nvSpPr>
        <p:spPr>
          <a:xfrm>
            <a:off x="323850" y="1268413"/>
            <a:ext cx="8229600" cy="1143000"/>
          </a:xfrm>
        </p:spPr>
        <p:txBody>
          <a:bodyPr/>
          <a:lstStyle/>
          <a:p>
            <a:pPr eaLnBrk="1" hangingPunct="1"/>
            <a:r>
              <a:rPr lang="pl-PL" sz="4000" smtClean="0">
                <a:solidFill>
                  <a:schemeClr val="tx2"/>
                </a:solidFill>
              </a:rPr>
              <a:t/>
            </a:r>
            <a:br>
              <a:rPr lang="pl-PL" sz="4000" smtClean="0">
                <a:solidFill>
                  <a:schemeClr val="tx2"/>
                </a:solidFill>
              </a:rPr>
            </a:br>
            <a:r>
              <a:rPr lang="pl-PL" sz="4000" smtClean="0">
                <a:solidFill>
                  <a:schemeClr val="tx2"/>
                </a:solidFill>
              </a:rPr>
              <a:t>Podstawy prawne działania Ustawa o promocji zatrudnienia </a:t>
            </a:r>
          </a:p>
        </p:txBody>
      </p:sp>
      <p:sp>
        <p:nvSpPr>
          <p:cNvPr id="31746" name="Rectangle 3"/>
          <p:cNvSpPr>
            <a:spLocks noGrp="1"/>
          </p:cNvSpPr>
          <p:nvPr>
            <p:ph type="body" idx="1"/>
          </p:nvPr>
        </p:nvSpPr>
        <p:spPr>
          <a:xfrm>
            <a:off x="611188" y="2492375"/>
            <a:ext cx="82296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pl-PL" sz="2400" smtClean="0">
              <a:solidFill>
                <a:schemeClr val="tx2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pl-PL" sz="2400" smtClean="0">
                <a:solidFill>
                  <a:schemeClr val="tx2"/>
                </a:solidFill>
              </a:rPr>
              <a:t>Art. 6. 1. Instytucjami rynku pracy realizującymi zadania określone w ustawie są: </a:t>
            </a:r>
          </a:p>
          <a:p>
            <a:pPr eaLnBrk="1" hangingPunct="1">
              <a:lnSpc>
                <a:spcPct val="90000"/>
              </a:lnSpc>
            </a:pPr>
            <a:r>
              <a:rPr lang="pl-PL" sz="2400" smtClean="0">
                <a:solidFill>
                  <a:schemeClr val="tx2"/>
                </a:solidFill>
              </a:rPr>
              <a:t>(…) </a:t>
            </a:r>
          </a:p>
          <a:p>
            <a:pPr eaLnBrk="1" hangingPunct="1">
              <a:lnSpc>
                <a:spcPct val="90000"/>
              </a:lnSpc>
            </a:pPr>
            <a:r>
              <a:rPr lang="pl-PL" sz="2400" smtClean="0">
                <a:solidFill>
                  <a:schemeClr val="tx2"/>
                </a:solidFill>
              </a:rPr>
              <a:t>5) instytucje dialogu społecznego </a:t>
            </a:r>
          </a:p>
          <a:p>
            <a:pPr eaLnBrk="1" hangingPunct="1">
              <a:lnSpc>
                <a:spcPct val="90000"/>
              </a:lnSpc>
            </a:pPr>
            <a:r>
              <a:rPr lang="pl-PL" sz="2400" i="1" smtClean="0">
                <a:solidFill>
                  <a:schemeClr val="tx2"/>
                </a:solidFill>
              </a:rPr>
              <a:t>(związki zawodowe lub organizacje związków za-wodowych, organizacje pracodawców, organiza-cje bezrobotnych, organizacje pozarządowe </a:t>
            </a:r>
            <a:endParaRPr lang="pl-PL" sz="2400" smtClean="0">
              <a:solidFill>
                <a:schemeClr val="tx2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pl-PL" sz="2400" i="1" smtClean="0">
                <a:solidFill>
                  <a:schemeClr val="tx2"/>
                </a:solidFill>
              </a:rPr>
              <a:t>- jeżeli wśród zadań statutowych znajduje się realizacja zadań w zakresie promocji zatru-dnienia, łagodzenia skutków bezrobocia oraz aktywizacji zawodowej).</a:t>
            </a:r>
            <a:r>
              <a:rPr lang="pl-PL" sz="2400" smtClean="0">
                <a:solidFill>
                  <a:schemeClr val="tx2"/>
                </a:solidFill>
              </a:rPr>
              <a:t> </a:t>
            </a:r>
          </a:p>
        </p:txBody>
      </p:sp>
      <p:grpSp>
        <p:nvGrpSpPr>
          <p:cNvPr id="31747" name="Group 4"/>
          <p:cNvGrpSpPr>
            <a:grpSpLocks/>
          </p:cNvGrpSpPr>
          <p:nvPr/>
        </p:nvGrpSpPr>
        <p:grpSpPr bwMode="auto">
          <a:xfrm>
            <a:off x="179388" y="215900"/>
            <a:ext cx="8964612" cy="973138"/>
            <a:chOff x="113" y="136"/>
            <a:chExt cx="5647" cy="613"/>
          </a:xfrm>
        </p:grpSpPr>
        <p:grpSp>
          <p:nvGrpSpPr>
            <p:cNvPr id="31748" name="Group 6"/>
            <p:cNvGrpSpPr>
              <a:grpSpLocks/>
            </p:cNvGrpSpPr>
            <p:nvPr/>
          </p:nvGrpSpPr>
          <p:grpSpPr bwMode="auto">
            <a:xfrm>
              <a:off x="113" y="136"/>
              <a:ext cx="5647" cy="589"/>
              <a:chOff x="56" y="0"/>
              <a:chExt cx="5647" cy="589"/>
            </a:xfrm>
          </p:grpSpPr>
          <p:sp>
            <p:nvSpPr>
              <p:cNvPr id="31750" name="Text Box 7"/>
              <p:cNvSpPr txBox="1">
                <a:spLocks noChangeArrowheads="1"/>
              </p:cNvSpPr>
              <p:nvPr/>
            </p:nvSpPr>
            <p:spPr bwMode="auto">
              <a:xfrm>
                <a:off x="56" y="0"/>
                <a:ext cx="5647" cy="589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spcBef>
                    <a:spcPct val="50000"/>
                  </a:spcBef>
                </a:pPr>
                <a:endParaRPr lang="pl-PL">
                  <a:latin typeface="Calibri" pitchFamily="34" charset="0"/>
                </a:endParaRPr>
              </a:p>
            </p:txBody>
          </p:sp>
          <p:pic>
            <p:nvPicPr>
              <p:cNvPr id="31751" name="Picture 8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272" y="0"/>
                <a:ext cx="5216" cy="53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pic>
          <p:nvPicPr>
            <p:cNvPr id="31749" name="Picture 8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267" y="136"/>
              <a:ext cx="1088" cy="6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ransition spd="slow"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/>
          <p:cNvSpPr>
            <a:spLocks noGrp="1"/>
          </p:cNvSpPr>
          <p:nvPr>
            <p:ph type="title"/>
          </p:nvPr>
        </p:nvSpPr>
        <p:spPr>
          <a:xfrm>
            <a:off x="395288" y="1341438"/>
            <a:ext cx="8229600" cy="1143000"/>
          </a:xfrm>
        </p:spPr>
        <p:txBody>
          <a:bodyPr/>
          <a:lstStyle/>
          <a:p>
            <a:pPr eaLnBrk="1" hangingPunct="1"/>
            <a:r>
              <a:rPr lang="pl-PL" sz="4000" smtClean="0">
                <a:solidFill>
                  <a:schemeClr val="tx2"/>
                </a:solidFill>
              </a:rPr>
              <a:t/>
            </a:r>
            <a:br>
              <a:rPr lang="pl-PL" sz="4000" smtClean="0">
                <a:solidFill>
                  <a:schemeClr val="tx2"/>
                </a:solidFill>
              </a:rPr>
            </a:br>
            <a:r>
              <a:rPr lang="pl-PL" sz="4000" smtClean="0">
                <a:solidFill>
                  <a:schemeClr val="tx2"/>
                </a:solidFill>
              </a:rPr>
              <a:t>Podstawy prawne działania Ustawa o promocji zatrudnienia (…) </a:t>
            </a:r>
          </a:p>
        </p:txBody>
      </p:sp>
      <p:sp>
        <p:nvSpPr>
          <p:cNvPr id="32770" name="Rectangle 3"/>
          <p:cNvSpPr>
            <a:spLocks noGrp="1"/>
          </p:cNvSpPr>
          <p:nvPr>
            <p:ph type="body" idx="1"/>
          </p:nvPr>
        </p:nvSpPr>
        <p:spPr>
          <a:xfrm>
            <a:off x="468313" y="2997200"/>
            <a:ext cx="82296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pl-PL" sz="2000" smtClean="0">
              <a:solidFill>
                <a:schemeClr val="tx2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pl-PL" sz="2000" smtClean="0">
                <a:solidFill>
                  <a:schemeClr val="tx2"/>
                </a:solidFill>
              </a:rPr>
              <a:t>6) instytucje partnerstwa lokalnego </a:t>
            </a:r>
          </a:p>
          <a:p>
            <a:pPr eaLnBrk="1" hangingPunct="1">
              <a:lnSpc>
                <a:spcPct val="90000"/>
              </a:lnSpc>
            </a:pPr>
            <a:r>
              <a:rPr lang="pl-PL" sz="2000" smtClean="0">
                <a:solidFill>
                  <a:schemeClr val="tx2"/>
                </a:solidFill>
              </a:rPr>
              <a:t>(</a:t>
            </a:r>
            <a:r>
              <a:rPr lang="pl-PL" sz="2000" i="1" smtClean="0">
                <a:solidFill>
                  <a:schemeClr val="tx2"/>
                </a:solidFill>
              </a:rPr>
              <a:t>grupa instytucji realizujących na podstawie umowy przedsięwzięcia i projekty na rzecz rynku pracy) </a:t>
            </a:r>
            <a:endParaRPr lang="pl-PL" sz="2000" smtClean="0">
              <a:solidFill>
                <a:schemeClr val="tx2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pl-PL" sz="2000" smtClean="0">
                <a:solidFill>
                  <a:schemeClr val="tx2"/>
                </a:solidFill>
              </a:rPr>
              <a:t>Art. 21. Polityka rynku pracy realizowana przez władze pu-bliczne opiera się na dialogu i współpracy z partnerami społecznymi, w szczególności w ramach: </a:t>
            </a:r>
          </a:p>
          <a:p>
            <a:pPr eaLnBrk="1" hangingPunct="1">
              <a:lnSpc>
                <a:spcPct val="90000"/>
              </a:lnSpc>
            </a:pPr>
            <a:r>
              <a:rPr lang="pl-PL" sz="2000" smtClean="0">
                <a:solidFill>
                  <a:schemeClr val="tx2"/>
                </a:solidFill>
              </a:rPr>
              <a:t>1) działalności rad rynku pracy; </a:t>
            </a:r>
          </a:p>
          <a:p>
            <a:pPr eaLnBrk="1" hangingPunct="1">
              <a:lnSpc>
                <a:spcPct val="90000"/>
              </a:lnSpc>
            </a:pPr>
            <a:r>
              <a:rPr lang="pl-PL" sz="2000" smtClean="0">
                <a:solidFill>
                  <a:schemeClr val="tx2"/>
                </a:solidFill>
              </a:rPr>
              <a:t>2) partnerstwa lokalnego; </a:t>
            </a:r>
          </a:p>
          <a:p>
            <a:pPr eaLnBrk="1" hangingPunct="1">
              <a:lnSpc>
                <a:spcPct val="90000"/>
              </a:lnSpc>
            </a:pPr>
            <a:r>
              <a:rPr lang="pl-PL" sz="2000" smtClean="0">
                <a:solidFill>
                  <a:schemeClr val="tx2"/>
                </a:solidFill>
              </a:rPr>
              <a:t>3) uzupełniania i rozszerzania oferty usług publicznych służb zatrudnienia przez partnerów społecznych i agen-cje zatrudnienia. </a:t>
            </a:r>
          </a:p>
        </p:txBody>
      </p:sp>
      <p:grpSp>
        <p:nvGrpSpPr>
          <p:cNvPr id="32771" name="Group 4"/>
          <p:cNvGrpSpPr>
            <a:grpSpLocks/>
          </p:cNvGrpSpPr>
          <p:nvPr/>
        </p:nvGrpSpPr>
        <p:grpSpPr bwMode="auto">
          <a:xfrm>
            <a:off x="179388" y="215900"/>
            <a:ext cx="8964612" cy="973138"/>
            <a:chOff x="113" y="136"/>
            <a:chExt cx="5647" cy="613"/>
          </a:xfrm>
        </p:grpSpPr>
        <p:grpSp>
          <p:nvGrpSpPr>
            <p:cNvPr id="32772" name="Group 6"/>
            <p:cNvGrpSpPr>
              <a:grpSpLocks/>
            </p:cNvGrpSpPr>
            <p:nvPr/>
          </p:nvGrpSpPr>
          <p:grpSpPr bwMode="auto">
            <a:xfrm>
              <a:off x="113" y="136"/>
              <a:ext cx="5647" cy="589"/>
              <a:chOff x="56" y="0"/>
              <a:chExt cx="5647" cy="589"/>
            </a:xfrm>
          </p:grpSpPr>
          <p:sp>
            <p:nvSpPr>
              <p:cNvPr id="32774" name="Text Box 7"/>
              <p:cNvSpPr txBox="1">
                <a:spLocks noChangeArrowheads="1"/>
              </p:cNvSpPr>
              <p:nvPr/>
            </p:nvSpPr>
            <p:spPr bwMode="auto">
              <a:xfrm>
                <a:off x="56" y="0"/>
                <a:ext cx="5647" cy="589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spcBef>
                    <a:spcPct val="50000"/>
                  </a:spcBef>
                </a:pPr>
                <a:endParaRPr lang="pl-PL">
                  <a:solidFill>
                    <a:schemeClr val="tx2"/>
                  </a:solidFill>
                  <a:latin typeface="Calibri" pitchFamily="34" charset="0"/>
                </a:endParaRPr>
              </a:p>
            </p:txBody>
          </p:sp>
          <p:pic>
            <p:nvPicPr>
              <p:cNvPr id="32775" name="Picture 8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272" y="0"/>
                <a:ext cx="5216" cy="53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pic>
          <p:nvPicPr>
            <p:cNvPr id="32773" name="Picture 8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267" y="136"/>
              <a:ext cx="1088" cy="6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ransition spd="slow"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2"/>
          <p:cNvSpPr>
            <a:spLocks noGrp="1"/>
          </p:cNvSpPr>
          <p:nvPr>
            <p:ph type="title"/>
          </p:nvPr>
        </p:nvSpPr>
        <p:spPr>
          <a:xfrm>
            <a:off x="395288" y="1196975"/>
            <a:ext cx="8229600" cy="1143000"/>
          </a:xfrm>
        </p:spPr>
        <p:txBody>
          <a:bodyPr/>
          <a:lstStyle/>
          <a:p>
            <a:pPr eaLnBrk="1" hangingPunct="1"/>
            <a:r>
              <a:rPr lang="pl-PL" sz="4000" smtClean="0">
                <a:solidFill>
                  <a:schemeClr val="tx2"/>
                </a:solidFill>
              </a:rPr>
              <a:t/>
            </a:r>
            <a:br>
              <a:rPr lang="pl-PL" sz="4000" smtClean="0">
                <a:solidFill>
                  <a:schemeClr val="tx2"/>
                </a:solidFill>
              </a:rPr>
            </a:br>
            <a:r>
              <a:rPr lang="pl-PL" sz="4000" smtClean="0">
                <a:solidFill>
                  <a:schemeClr val="tx2"/>
                </a:solidFill>
              </a:rPr>
              <a:t>Podstawy prawne działania Ustawa o promocji zatrudnienia (…) </a:t>
            </a:r>
          </a:p>
        </p:txBody>
      </p:sp>
      <p:sp>
        <p:nvSpPr>
          <p:cNvPr id="33794" name="Rectangle 3"/>
          <p:cNvSpPr>
            <a:spLocks noGrp="1"/>
          </p:cNvSpPr>
          <p:nvPr>
            <p:ph type="body" idx="1"/>
          </p:nvPr>
        </p:nvSpPr>
        <p:spPr>
          <a:xfrm>
            <a:off x="323850" y="2332038"/>
            <a:ext cx="8229600" cy="452596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pl-PL" smtClean="0">
              <a:solidFill>
                <a:schemeClr val="tx2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pl-PL" smtClean="0">
                <a:solidFill>
                  <a:schemeClr val="tx2"/>
                </a:solidFill>
              </a:rPr>
              <a:t>Art. 66a. 1. Starosta samodzielnie lub we współ-pracy z innymi organami, organizacjami i pod-miotami zajmującymi się problematyką rynku pracy oraz pracodawcami, w celu aktywizacji zawodowej osób, o których mowa w art. 49a, inicjuje i realizuje programy specjalne. </a:t>
            </a:r>
          </a:p>
        </p:txBody>
      </p:sp>
      <p:grpSp>
        <p:nvGrpSpPr>
          <p:cNvPr id="33795" name="Group 4"/>
          <p:cNvGrpSpPr>
            <a:grpSpLocks/>
          </p:cNvGrpSpPr>
          <p:nvPr/>
        </p:nvGrpSpPr>
        <p:grpSpPr bwMode="auto">
          <a:xfrm>
            <a:off x="179388" y="215900"/>
            <a:ext cx="8964612" cy="973138"/>
            <a:chOff x="113" y="136"/>
            <a:chExt cx="5647" cy="613"/>
          </a:xfrm>
        </p:grpSpPr>
        <p:grpSp>
          <p:nvGrpSpPr>
            <p:cNvPr id="33796" name="Group 6"/>
            <p:cNvGrpSpPr>
              <a:grpSpLocks/>
            </p:cNvGrpSpPr>
            <p:nvPr/>
          </p:nvGrpSpPr>
          <p:grpSpPr bwMode="auto">
            <a:xfrm>
              <a:off x="113" y="136"/>
              <a:ext cx="5647" cy="589"/>
              <a:chOff x="56" y="0"/>
              <a:chExt cx="5647" cy="589"/>
            </a:xfrm>
          </p:grpSpPr>
          <p:sp>
            <p:nvSpPr>
              <p:cNvPr id="33798" name="Text Box 7"/>
              <p:cNvSpPr txBox="1">
                <a:spLocks noChangeArrowheads="1"/>
              </p:cNvSpPr>
              <p:nvPr/>
            </p:nvSpPr>
            <p:spPr bwMode="auto">
              <a:xfrm>
                <a:off x="56" y="0"/>
                <a:ext cx="5647" cy="589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spcBef>
                    <a:spcPct val="50000"/>
                  </a:spcBef>
                </a:pPr>
                <a:endParaRPr lang="pl-PL">
                  <a:solidFill>
                    <a:schemeClr val="tx2"/>
                  </a:solidFill>
                  <a:latin typeface="Calibri" pitchFamily="34" charset="0"/>
                </a:endParaRPr>
              </a:p>
            </p:txBody>
          </p:sp>
          <p:pic>
            <p:nvPicPr>
              <p:cNvPr id="33799" name="Picture 8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272" y="0"/>
                <a:ext cx="5216" cy="53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pic>
          <p:nvPicPr>
            <p:cNvPr id="33797" name="Picture 8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267" y="136"/>
              <a:ext cx="1088" cy="6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ransition spd="slow"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2"/>
          <p:cNvSpPr>
            <a:spLocks noGrp="1"/>
          </p:cNvSpPr>
          <p:nvPr>
            <p:ph type="title"/>
          </p:nvPr>
        </p:nvSpPr>
        <p:spPr>
          <a:xfrm>
            <a:off x="323850" y="1196975"/>
            <a:ext cx="8229600" cy="1143000"/>
          </a:xfrm>
        </p:spPr>
        <p:txBody>
          <a:bodyPr/>
          <a:lstStyle/>
          <a:p>
            <a:pPr eaLnBrk="1" hangingPunct="1"/>
            <a:r>
              <a:rPr lang="pl-PL" sz="4000" smtClean="0">
                <a:solidFill>
                  <a:schemeClr val="tx2"/>
                </a:solidFill>
              </a:rPr>
              <a:t/>
            </a:r>
            <a:br>
              <a:rPr lang="pl-PL" sz="4000" smtClean="0">
                <a:solidFill>
                  <a:schemeClr val="tx2"/>
                </a:solidFill>
              </a:rPr>
            </a:br>
            <a:r>
              <a:rPr lang="pl-PL" sz="4000" smtClean="0">
                <a:solidFill>
                  <a:schemeClr val="tx2"/>
                </a:solidFill>
              </a:rPr>
              <a:t>Częste trudności </a:t>
            </a:r>
          </a:p>
        </p:txBody>
      </p:sp>
      <p:sp>
        <p:nvSpPr>
          <p:cNvPr id="34818" name="Rectangle 3"/>
          <p:cNvSpPr>
            <a:spLocks noGrp="1"/>
          </p:cNvSpPr>
          <p:nvPr>
            <p:ph type="body" idx="1"/>
          </p:nvPr>
        </p:nvSpPr>
        <p:spPr>
          <a:xfrm>
            <a:off x="539750" y="2492375"/>
            <a:ext cx="82296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pl-PL" sz="2400" smtClean="0">
              <a:solidFill>
                <a:schemeClr val="tx2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pl-PL" sz="2400" smtClean="0">
                <a:solidFill>
                  <a:schemeClr val="tx2"/>
                </a:solidFill>
              </a:rPr>
              <a:t>brak lidera lub nadmiar przywództwa, </a:t>
            </a:r>
          </a:p>
          <a:p>
            <a:pPr eaLnBrk="1" hangingPunct="1">
              <a:lnSpc>
                <a:spcPct val="90000"/>
              </a:lnSpc>
            </a:pPr>
            <a:r>
              <a:rPr lang="pl-PL" sz="2400" smtClean="0">
                <a:solidFill>
                  <a:schemeClr val="tx2"/>
                </a:solidFill>
              </a:rPr>
              <a:t>brak wiedzy i umiejętności partnerów, zwłaszcza w zakresie prawidłowej diagnozy problemów lokalnych, </a:t>
            </a:r>
          </a:p>
          <a:p>
            <a:pPr eaLnBrk="1" hangingPunct="1">
              <a:lnSpc>
                <a:spcPct val="90000"/>
              </a:lnSpc>
            </a:pPr>
            <a:r>
              <a:rPr lang="pl-PL" sz="2400" smtClean="0">
                <a:solidFill>
                  <a:schemeClr val="tx2"/>
                </a:solidFill>
              </a:rPr>
              <a:t>brak silnej, długotrwałej motywacji partnerów, </a:t>
            </a:r>
          </a:p>
          <a:p>
            <a:pPr eaLnBrk="1" hangingPunct="1">
              <a:lnSpc>
                <a:spcPct val="90000"/>
              </a:lnSpc>
            </a:pPr>
            <a:r>
              <a:rPr lang="pl-PL" sz="2400" smtClean="0">
                <a:solidFill>
                  <a:schemeClr val="tx2"/>
                </a:solidFill>
              </a:rPr>
              <a:t>bierność partnerów, próżniactwo społeczne, </a:t>
            </a:r>
          </a:p>
          <a:p>
            <a:pPr eaLnBrk="1" hangingPunct="1">
              <a:lnSpc>
                <a:spcPct val="90000"/>
              </a:lnSpc>
            </a:pPr>
            <a:r>
              <a:rPr lang="pl-PL" sz="2400" smtClean="0">
                <a:solidFill>
                  <a:schemeClr val="tx2"/>
                </a:solidFill>
              </a:rPr>
              <a:t>sprzeczność interesów, realizacja celów ukrytych, </a:t>
            </a:r>
          </a:p>
          <a:p>
            <a:pPr eaLnBrk="1" hangingPunct="1">
              <a:lnSpc>
                <a:spcPct val="90000"/>
              </a:lnSpc>
            </a:pPr>
            <a:r>
              <a:rPr lang="pl-PL" sz="2400" smtClean="0">
                <a:solidFill>
                  <a:schemeClr val="tx2"/>
                </a:solidFill>
              </a:rPr>
              <a:t>bariery osobowościowe, polityczne, ekonomiczne. </a:t>
            </a:r>
          </a:p>
          <a:p>
            <a:pPr eaLnBrk="1" hangingPunct="1">
              <a:lnSpc>
                <a:spcPct val="90000"/>
              </a:lnSpc>
            </a:pPr>
            <a:endParaRPr lang="pl-PL" sz="2400" smtClean="0">
              <a:solidFill>
                <a:schemeClr val="tx2"/>
              </a:solidFill>
            </a:endParaRPr>
          </a:p>
        </p:txBody>
      </p:sp>
      <p:grpSp>
        <p:nvGrpSpPr>
          <p:cNvPr id="34819" name="Group 4"/>
          <p:cNvGrpSpPr>
            <a:grpSpLocks/>
          </p:cNvGrpSpPr>
          <p:nvPr/>
        </p:nvGrpSpPr>
        <p:grpSpPr bwMode="auto">
          <a:xfrm>
            <a:off x="179388" y="215900"/>
            <a:ext cx="8964612" cy="973138"/>
            <a:chOff x="113" y="136"/>
            <a:chExt cx="5647" cy="613"/>
          </a:xfrm>
        </p:grpSpPr>
        <p:grpSp>
          <p:nvGrpSpPr>
            <p:cNvPr id="34820" name="Group 6"/>
            <p:cNvGrpSpPr>
              <a:grpSpLocks/>
            </p:cNvGrpSpPr>
            <p:nvPr/>
          </p:nvGrpSpPr>
          <p:grpSpPr bwMode="auto">
            <a:xfrm>
              <a:off x="113" y="136"/>
              <a:ext cx="5647" cy="589"/>
              <a:chOff x="56" y="0"/>
              <a:chExt cx="5647" cy="589"/>
            </a:xfrm>
          </p:grpSpPr>
          <p:sp>
            <p:nvSpPr>
              <p:cNvPr id="34822" name="Text Box 7"/>
              <p:cNvSpPr txBox="1">
                <a:spLocks noChangeArrowheads="1"/>
              </p:cNvSpPr>
              <p:nvPr/>
            </p:nvSpPr>
            <p:spPr bwMode="auto">
              <a:xfrm>
                <a:off x="56" y="0"/>
                <a:ext cx="5647" cy="589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spcBef>
                    <a:spcPct val="50000"/>
                  </a:spcBef>
                </a:pPr>
                <a:endParaRPr lang="pl-PL">
                  <a:latin typeface="Calibri" pitchFamily="34" charset="0"/>
                </a:endParaRPr>
              </a:p>
            </p:txBody>
          </p:sp>
          <p:pic>
            <p:nvPicPr>
              <p:cNvPr id="34823" name="Picture 8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272" y="0"/>
                <a:ext cx="5216" cy="53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pic>
          <p:nvPicPr>
            <p:cNvPr id="34821" name="Picture 8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267" y="136"/>
              <a:ext cx="1088" cy="6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/>
          </p:cNvSpPr>
          <p:nvPr>
            <p:ph type="title"/>
          </p:nvPr>
        </p:nvSpPr>
        <p:spPr>
          <a:xfrm>
            <a:off x="468313" y="1341438"/>
            <a:ext cx="8229600" cy="1143000"/>
          </a:xfrm>
        </p:spPr>
        <p:txBody>
          <a:bodyPr/>
          <a:lstStyle/>
          <a:p>
            <a:pPr eaLnBrk="1" hangingPunct="1"/>
            <a:r>
              <a:rPr lang="pl-PL" sz="3600" smtClean="0">
                <a:solidFill>
                  <a:schemeClr val="tx2"/>
                </a:solidFill>
                <a:latin typeface="Arial" charset="0"/>
                <a:cs typeface="Arial" charset="0"/>
              </a:rPr>
              <a:t>Realizowane</a:t>
            </a:r>
            <a:r>
              <a:rPr lang="pl-PL" sz="3600" smtClean="0"/>
              <a:t> </a:t>
            </a:r>
            <a:r>
              <a:rPr lang="pl-PL" sz="3600" smtClean="0">
                <a:solidFill>
                  <a:schemeClr val="tx2"/>
                </a:solidFill>
                <a:latin typeface="Arial" charset="0"/>
                <a:cs typeface="Arial" charset="0"/>
              </a:rPr>
              <a:t>projekty</a:t>
            </a:r>
          </a:p>
        </p:txBody>
      </p:sp>
      <p:sp>
        <p:nvSpPr>
          <p:cNvPr id="17410" name="Rectangle 3"/>
          <p:cNvSpPr>
            <a:spLocks noGrp="1"/>
          </p:cNvSpPr>
          <p:nvPr>
            <p:ph type="body" idx="1"/>
          </p:nvPr>
        </p:nvSpPr>
        <p:spPr>
          <a:xfrm>
            <a:off x="395288" y="2781300"/>
            <a:ext cx="8229600" cy="3413125"/>
          </a:xfrm>
        </p:spPr>
        <p:txBody>
          <a:bodyPr/>
          <a:lstStyle/>
          <a:p>
            <a:pPr eaLnBrk="1" hangingPunct="1"/>
            <a:r>
              <a:rPr lang="pl-PL" sz="2800" smtClean="0">
                <a:solidFill>
                  <a:schemeClr val="tx2"/>
                </a:solidFill>
              </a:rPr>
              <a:t>W latach 2010 – 2014 zrealizowano 23 projekty.</a:t>
            </a:r>
          </a:p>
          <a:p>
            <a:pPr eaLnBrk="1" hangingPunct="1"/>
            <a:r>
              <a:rPr lang="pl-PL" sz="2800" smtClean="0">
                <a:solidFill>
                  <a:schemeClr val="tx2"/>
                </a:solidFill>
              </a:rPr>
              <a:t>Aktualnie realizowanych jest 10 projektów.</a:t>
            </a:r>
          </a:p>
          <a:p>
            <a:pPr eaLnBrk="1" hangingPunct="1"/>
            <a:r>
              <a:rPr lang="pl-PL" sz="2800" smtClean="0">
                <a:solidFill>
                  <a:schemeClr val="tx2"/>
                </a:solidFill>
              </a:rPr>
              <a:t>Łączna wartość projektów konkursowych, w których PUP Zabrze brał udział to ponad 25 mln zł.</a:t>
            </a:r>
          </a:p>
          <a:p>
            <a:pPr eaLnBrk="1" hangingPunct="1"/>
            <a:r>
              <a:rPr lang="pl-PL" sz="2800" smtClean="0">
                <a:solidFill>
                  <a:schemeClr val="tx2"/>
                </a:solidFill>
              </a:rPr>
              <a:t>Łączna wartość projektu systemowego to ponad 33,5 mln zł.</a:t>
            </a:r>
          </a:p>
        </p:txBody>
      </p:sp>
      <p:grpSp>
        <p:nvGrpSpPr>
          <p:cNvPr id="17411" name="Group 16"/>
          <p:cNvGrpSpPr>
            <a:grpSpLocks/>
          </p:cNvGrpSpPr>
          <p:nvPr/>
        </p:nvGrpSpPr>
        <p:grpSpPr bwMode="auto">
          <a:xfrm>
            <a:off x="179388" y="215900"/>
            <a:ext cx="8964612" cy="973138"/>
            <a:chOff x="113" y="136"/>
            <a:chExt cx="5647" cy="613"/>
          </a:xfrm>
        </p:grpSpPr>
        <p:grpSp>
          <p:nvGrpSpPr>
            <p:cNvPr id="17412" name="Group 6"/>
            <p:cNvGrpSpPr>
              <a:grpSpLocks/>
            </p:cNvGrpSpPr>
            <p:nvPr/>
          </p:nvGrpSpPr>
          <p:grpSpPr bwMode="auto">
            <a:xfrm>
              <a:off x="113" y="136"/>
              <a:ext cx="5647" cy="589"/>
              <a:chOff x="56" y="0"/>
              <a:chExt cx="5647" cy="589"/>
            </a:xfrm>
          </p:grpSpPr>
          <p:sp>
            <p:nvSpPr>
              <p:cNvPr id="17414" name="Text Box 7"/>
              <p:cNvSpPr txBox="1">
                <a:spLocks noChangeArrowheads="1"/>
              </p:cNvSpPr>
              <p:nvPr/>
            </p:nvSpPr>
            <p:spPr bwMode="auto">
              <a:xfrm>
                <a:off x="56" y="0"/>
                <a:ext cx="5647" cy="589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spcBef>
                    <a:spcPct val="50000"/>
                  </a:spcBef>
                </a:pPr>
                <a:endParaRPr lang="pl-PL">
                  <a:latin typeface="Calibri" pitchFamily="34" charset="0"/>
                </a:endParaRPr>
              </a:p>
            </p:txBody>
          </p:sp>
          <p:pic>
            <p:nvPicPr>
              <p:cNvPr id="17415" name="Picture 8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272" y="0"/>
                <a:ext cx="5216" cy="53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pic>
          <p:nvPicPr>
            <p:cNvPr id="17413" name="Picture 8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2267" y="136"/>
              <a:ext cx="1088" cy="6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fad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pl-PL" smtClean="0"/>
          </a:p>
          <a:p>
            <a:pPr eaLnBrk="1" hangingPunct="1"/>
            <a:endParaRPr lang="pl-PL" smtClean="0"/>
          </a:p>
          <a:p>
            <a:pPr eaLnBrk="1" hangingPunct="1"/>
            <a:endParaRPr lang="pl-PL" smtClean="0"/>
          </a:p>
          <a:p>
            <a:pPr algn="ctr" eaLnBrk="1" hangingPunct="1"/>
            <a:r>
              <a:rPr lang="pl-PL" smtClean="0"/>
              <a:t>Dziękuję za uwagę	</a:t>
            </a:r>
          </a:p>
        </p:txBody>
      </p:sp>
      <p:grpSp>
        <p:nvGrpSpPr>
          <p:cNvPr id="35842" name="Group 9"/>
          <p:cNvGrpSpPr>
            <a:grpSpLocks/>
          </p:cNvGrpSpPr>
          <p:nvPr/>
        </p:nvGrpSpPr>
        <p:grpSpPr bwMode="auto">
          <a:xfrm>
            <a:off x="179388" y="215900"/>
            <a:ext cx="8964612" cy="973138"/>
            <a:chOff x="113" y="136"/>
            <a:chExt cx="5647" cy="613"/>
          </a:xfrm>
        </p:grpSpPr>
        <p:grpSp>
          <p:nvGrpSpPr>
            <p:cNvPr id="35843" name="Group 6"/>
            <p:cNvGrpSpPr>
              <a:grpSpLocks/>
            </p:cNvGrpSpPr>
            <p:nvPr/>
          </p:nvGrpSpPr>
          <p:grpSpPr bwMode="auto">
            <a:xfrm>
              <a:off x="113" y="136"/>
              <a:ext cx="5647" cy="589"/>
              <a:chOff x="56" y="0"/>
              <a:chExt cx="5647" cy="589"/>
            </a:xfrm>
          </p:grpSpPr>
          <p:sp>
            <p:nvSpPr>
              <p:cNvPr id="35845" name="Text Box 7"/>
              <p:cNvSpPr txBox="1">
                <a:spLocks noChangeArrowheads="1"/>
              </p:cNvSpPr>
              <p:nvPr/>
            </p:nvSpPr>
            <p:spPr bwMode="auto">
              <a:xfrm>
                <a:off x="56" y="0"/>
                <a:ext cx="5647" cy="589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spcBef>
                    <a:spcPct val="50000"/>
                  </a:spcBef>
                </a:pPr>
                <a:endParaRPr lang="pl-PL">
                  <a:latin typeface="Calibri" pitchFamily="34" charset="0"/>
                </a:endParaRPr>
              </a:p>
            </p:txBody>
          </p:sp>
          <p:pic>
            <p:nvPicPr>
              <p:cNvPr id="35846" name="Picture 8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272" y="0"/>
                <a:ext cx="5216" cy="53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pic>
          <p:nvPicPr>
            <p:cNvPr id="35844" name="Picture 8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267" y="136"/>
              <a:ext cx="1088" cy="6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ransition spd="slow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/>
          </p:cNvSpPr>
          <p:nvPr>
            <p:ph type="title"/>
          </p:nvPr>
        </p:nvSpPr>
        <p:spPr>
          <a:xfrm>
            <a:off x="323850" y="1268413"/>
            <a:ext cx="8229600" cy="1143000"/>
          </a:xfrm>
        </p:spPr>
        <p:txBody>
          <a:bodyPr/>
          <a:lstStyle/>
          <a:p>
            <a:pPr eaLnBrk="1" hangingPunct="1"/>
            <a:r>
              <a:rPr lang="pl-PL" smtClean="0">
                <a:solidFill>
                  <a:schemeClr val="tx2"/>
                </a:solidFill>
              </a:rPr>
              <a:t>Przykłady współpracy</a:t>
            </a:r>
          </a:p>
        </p:txBody>
      </p:sp>
      <p:sp>
        <p:nvSpPr>
          <p:cNvPr id="18434" name="Rectangle 3"/>
          <p:cNvSpPr>
            <a:spLocks noGrp="1"/>
          </p:cNvSpPr>
          <p:nvPr>
            <p:ph type="body" idx="1"/>
          </p:nvPr>
        </p:nvSpPr>
        <p:spPr>
          <a:xfrm>
            <a:off x="395288" y="2781300"/>
            <a:ext cx="8229600" cy="37004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l-PL" sz="2800" b="1" i="1" smtClean="0">
                <a:solidFill>
                  <a:schemeClr val="accent2"/>
                </a:solidFill>
              </a:rPr>
              <a:t>A4e Polska – lider</a:t>
            </a:r>
            <a:endParaRPr lang="pl-PL" sz="2800" b="1" i="1" smtClean="0">
              <a:solidFill>
                <a:schemeClr val="accent2"/>
              </a:solidFill>
              <a:latin typeface="Arial" charset="0"/>
            </a:endParaRPr>
          </a:p>
          <a:p>
            <a:pPr eaLnBrk="1" hangingPunct="1">
              <a:lnSpc>
                <a:spcPct val="90000"/>
              </a:lnSpc>
            </a:pPr>
            <a:endParaRPr lang="pl-PL" sz="2800" b="1" i="1" smtClean="0">
              <a:solidFill>
                <a:schemeClr val="accent2"/>
              </a:solidFill>
              <a:latin typeface="Arial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pl-PL" sz="2000" b="1" i="1" smtClean="0">
                <a:solidFill>
                  <a:schemeClr val="tx2"/>
                </a:solidFill>
              </a:rPr>
              <a:t>„Centrum Pracy – integracja poprzez pracę”</a:t>
            </a:r>
            <a:r>
              <a:rPr lang="pl-PL" sz="2000" smtClean="0">
                <a:solidFill>
                  <a:schemeClr val="tx2"/>
                </a:solidFill>
              </a:rPr>
              <a:t> (Zmniejszenie wyizolowania społecznego w grupie 350 osób zagrożonych wykluczeniem społecznym zamieszkujących miasto Zabrze – ułatwienie dostępu do pracy).</a:t>
            </a:r>
          </a:p>
          <a:p>
            <a:pPr eaLnBrk="1" hangingPunct="1">
              <a:lnSpc>
                <a:spcPct val="90000"/>
              </a:lnSpc>
            </a:pPr>
            <a:r>
              <a:rPr lang="pl-PL" sz="2000" b="1" i="1" smtClean="0">
                <a:solidFill>
                  <a:schemeClr val="tx2"/>
                </a:solidFill>
              </a:rPr>
              <a:t>„Droga do zatrudnienia”</a:t>
            </a:r>
            <a:r>
              <a:rPr lang="pl-PL" sz="2000" smtClean="0">
                <a:solidFill>
                  <a:schemeClr val="tx2"/>
                </a:solidFill>
              </a:rPr>
              <a:t> realizowany we współpracy z PUP Świętochłowice. Podniesienie kwalifikacji zawodowych potwierdzonych certyfikatami przez min. 332 os. oraz znalezienie i utrzymanie zatrudnienia lub podjecie dalszych szkoleń, staży w 3 miesiące po zakończeniu udziału w proj. Przez min. 100 os zamieszkujących Zabrze lub Świętochłowice</a:t>
            </a:r>
            <a:r>
              <a:rPr lang="pl-PL" sz="2800" smtClean="0">
                <a:solidFill>
                  <a:schemeClr val="tx2"/>
                </a:solidFill>
              </a:rPr>
              <a:t> </a:t>
            </a:r>
            <a:endParaRPr lang="pl-PL" sz="2000" smtClean="0">
              <a:solidFill>
                <a:schemeClr val="tx2"/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pl-PL" sz="2000" smtClean="0">
              <a:solidFill>
                <a:schemeClr val="tx2"/>
              </a:solidFill>
            </a:endParaRPr>
          </a:p>
        </p:txBody>
      </p:sp>
      <p:grpSp>
        <p:nvGrpSpPr>
          <p:cNvPr id="18435" name="Group 4"/>
          <p:cNvGrpSpPr>
            <a:grpSpLocks/>
          </p:cNvGrpSpPr>
          <p:nvPr/>
        </p:nvGrpSpPr>
        <p:grpSpPr bwMode="auto">
          <a:xfrm>
            <a:off x="179388" y="215900"/>
            <a:ext cx="8964612" cy="973138"/>
            <a:chOff x="113" y="136"/>
            <a:chExt cx="5647" cy="613"/>
          </a:xfrm>
        </p:grpSpPr>
        <p:grpSp>
          <p:nvGrpSpPr>
            <p:cNvPr id="18436" name="Group 6"/>
            <p:cNvGrpSpPr>
              <a:grpSpLocks/>
            </p:cNvGrpSpPr>
            <p:nvPr/>
          </p:nvGrpSpPr>
          <p:grpSpPr bwMode="auto">
            <a:xfrm>
              <a:off x="113" y="136"/>
              <a:ext cx="5647" cy="589"/>
              <a:chOff x="56" y="0"/>
              <a:chExt cx="5647" cy="589"/>
            </a:xfrm>
          </p:grpSpPr>
          <p:sp>
            <p:nvSpPr>
              <p:cNvPr id="18438" name="Text Box 7"/>
              <p:cNvSpPr txBox="1">
                <a:spLocks noChangeArrowheads="1"/>
              </p:cNvSpPr>
              <p:nvPr/>
            </p:nvSpPr>
            <p:spPr bwMode="auto">
              <a:xfrm>
                <a:off x="56" y="0"/>
                <a:ext cx="5647" cy="589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spcBef>
                    <a:spcPct val="50000"/>
                  </a:spcBef>
                </a:pPr>
                <a:endParaRPr lang="pl-PL">
                  <a:latin typeface="Calibri" pitchFamily="34" charset="0"/>
                </a:endParaRPr>
              </a:p>
            </p:txBody>
          </p:sp>
          <p:pic>
            <p:nvPicPr>
              <p:cNvPr id="18439" name="Picture 8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272" y="0"/>
                <a:ext cx="5216" cy="53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pic>
          <p:nvPicPr>
            <p:cNvPr id="18437" name="Picture 8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267" y="136"/>
              <a:ext cx="1088" cy="6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ransition spd="slow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/>
          </p:cNvSpPr>
          <p:nvPr>
            <p:ph type="title"/>
          </p:nvPr>
        </p:nvSpPr>
        <p:spPr>
          <a:xfrm>
            <a:off x="323850" y="1484313"/>
            <a:ext cx="8229600" cy="1143000"/>
          </a:xfrm>
        </p:spPr>
        <p:txBody>
          <a:bodyPr/>
          <a:lstStyle/>
          <a:p>
            <a:pPr eaLnBrk="1" hangingPunct="1"/>
            <a:r>
              <a:rPr lang="pl-PL" smtClean="0">
                <a:solidFill>
                  <a:schemeClr val="tx2"/>
                </a:solidFill>
              </a:rPr>
              <a:t>Przykłady współpracy</a:t>
            </a:r>
          </a:p>
        </p:txBody>
      </p:sp>
      <p:sp>
        <p:nvSpPr>
          <p:cNvPr id="19458" name="Rectangle 3"/>
          <p:cNvSpPr>
            <a:spLocks noGrp="1"/>
          </p:cNvSpPr>
          <p:nvPr>
            <p:ph type="body" idx="1"/>
          </p:nvPr>
        </p:nvSpPr>
        <p:spPr>
          <a:xfrm>
            <a:off x="395288" y="2924175"/>
            <a:ext cx="8229600" cy="4525963"/>
          </a:xfrm>
        </p:spPr>
        <p:txBody>
          <a:bodyPr/>
          <a:lstStyle/>
          <a:p>
            <a:pPr eaLnBrk="1" hangingPunct="1"/>
            <a:r>
              <a:rPr lang="pl-PL" b="1" i="1" smtClean="0">
                <a:solidFill>
                  <a:schemeClr val="accent2"/>
                </a:solidFill>
              </a:rPr>
              <a:t>PI-PWP CouveusePL</a:t>
            </a:r>
          </a:p>
          <a:p>
            <a:pPr eaLnBrk="1" hangingPunct="1"/>
            <a:r>
              <a:rPr lang="pl-PL" sz="2400" smtClean="0">
                <a:solidFill>
                  <a:schemeClr val="tx2"/>
                </a:solidFill>
              </a:rPr>
              <a:t>Lider – SWR</a:t>
            </a:r>
          </a:p>
          <a:p>
            <a:pPr eaLnBrk="1" hangingPunct="1"/>
            <a:r>
              <a:rPr lang="pl-PL" sz="2400" smtClean="0">
                <a:solidFill>
                  <a:schemeClr val="tx2"/>
                </a:solidFill>
              </a:rPr>
              <a:t>Partnerzy PUP Zabrze i Union des Couveuses</a:t>
            </a:r>
          </a:p>
          <a:p>
            <a:pPr eaLnBrk="1" hangingPunct="1"/>
            <a:endParaRPr lang="pl-PL" sz="2400" smtClean="0">
              <a:solidFill>
                <a:schemeClr val="tx2"/>
              </a:solidFill>
            </a:endParaRPr>
          </a:p>
          <a:p>
            <a:pPr eaLnBrk="1" hangingPunct="1"/>
            <a:r>
              <a:rPr lang="pl-PL" sz="2000" smtClean="0">
                <a:solidFill>
                  <a:schemeClr val="tx2"/>
                </a:solidFill>
              </a:rPr>
              <a:t>Poprawa jakości wsparcia udzielanego OB. w zakresie rozpoczęcia własnej DG poprzez adaptację i dostosowanie francuskiego modelu couveuse do polskich realiów prawnych, gosp. i społ. oraz włączenie go do polityki poprzez prowadzenie w województwie śląskim. </a:t>
            </a:r>
          </a:p>
        </p:txBody>
      </p:sp>
      <p:grpSp>
        <p:nvGrpSpPr>
          <p:cNvPr id="19459" name="Group 9"/>
          <p:cNvGrpSpPr>
            <a:grpSpLocks/>
          </p:cNvGrpSpPr>
          <p:nvPr/>
        </p:nvGrpSpPr>
        <p:grpSpPr bwMode="auto">
          <a:xfrm>
            <a:off x="179388" y="215900"/>
            <a:ext cx="8964612" cy="973138"/>
            <a:chOff x="113" y="136"/>
            <a:chExt cx="5647" cy="613"/>
          </a:xfrm>
        </p:grpSpPr>
        <p:grpSp>
          <p:nvGrpSpPr>
            <p:cNvPr id="19460" name="Group 6"/>
            <p:cNvGrpSpPr>
              <a:grpSpLocks/>
            </p:cNvGrpSpPr>
            <p:nvPr/>
          </p:nvGrpSpPr>
          <p:grpSpPr bwMode="auto">
            <a:xfrm>
              <a:off x="113" y="136"/>
              <a:ext cx="5647" cy="589"/>
              <a:chOff x="56" y="0"/>
              <a:chExt cx="5647" cy="589"/>
            </a:xfrm>
          </p:grpSpPr>
          <p:sp>
            <p:nvSpPr>
              <p:cNvPr id="19462" name="Text Box 7"/>
              <p:cNvSpPr txBox="1">
                <a:spLocks noChangeArrowheads="1"/>
              </p:cNvSpPr>
              <p:nvPr/>
            </p:nvSpPr>
            <p:spPr bwMode="auto">
              <a:xfrm>
                <a:off x="56" y="0"/>
                <a:ext cx="5647" cy="589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spcBef>
                    <a:spcPct val="50000"/>
                  </a:spcBef>
                </a:pPr>
                <a:endParaRPr lang="pl-PL">
                  <a:latin typeface="Calibri" pitchFamily="34" charset="0"/>
                </a:endParaRPr>
              </a:p>
            </p:txBody>
          </p:sp>
          <p:pic>
            <p:nvPicPr>
              <p:cNvPr id="19463" name="Picture 8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272" y="0"/>
                <a:ext cx="5216" cy="53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pic>
          <p:nvPicPr>
            <p:cNvPr id="19461" name="Picture 8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267" y="136"/>
              <a:ext cx="1088" cy="6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ransition spd="slow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/>
          </p:cNvSpPr>
          <p:nvPr>
            <p:ph type="title"/>
          </p:nvPr>
        </p:nvSpPr>
        <p:spPr>
          <a:xfrm>
            <a:off x="250825" y="1268413"/>
            <a:ext cx="8229600" cy="1143000"/>
          </a:xfrm>
        </p:spPr>
        <p:txBody>
          <a:bodyPr/>
          <a:lstStyle/>
          <a:p>
            <a:pPr eaLnBrk="1" hangingPunct="1"/>
            <a:r>
              <a:rPr lang="pl-PL" smtClean="0">
                <a:solidFill>
                  <a:schemeClr val="tx2"/>
                </a:solidFill>
              </a:rPr>
              <a:t>Przykłady współpracy</a:t>
            </a:r>
          </a:p>
        </p:txBody>
      </p:sp>
      <p:sp>
        <p:nvSpPr>
          <p:cNvPr id="20482" name="Rectangle 3"/>
          <p:cNvSpPr>
            <a:spLocks noGrp="1"/>
          </p:cNvSpPr>
          <p:nvPr>
            <p:ph type="body" idx="1"/>
          </p:nvPr>
        </p:nvSpPr>
        <p:spPr>
          <a:xfrm>
            <a:off x="395288" y="2565400"/>
            <a:ext cx="8229600" cy="4525963"/>
          </a:xfrm>
        </p:spPr>
        <p:txBody>
          <a:bodyPr/>
          <a:lstStyle/>
          <a:p>
            <a:pPr eaLnBrk="1" hangingPunct="1"/>
            <a:r>
              <a:rPr lang="pl-PL" b="1" i="1" smtClean="0">
                <a:solidFill>
                  <a:schemeClr val="accent2"/>
                </a:solidFill>
              </a:rPr>
              <a:t>Innowacyjne wsparcie dla Ciebie</a:t>
            </a:r>
            <a:endParaRPr lang="pl-PL" b="1" i="1" smtClean="0">
              <a:solidFill>
                <a:schemeClr val="accent2"/>
              </a:solidFill>
              <a:latin typeface="Arial" charset="0"/>
            </a:endParaRPr>
          </a:p>
          <a:p>
            <a:pPr algn="ctr" eaLnBrk="1" hangingPunct="1"/>
            <a:endParaRPr lang="pl-PL" b="1" i="1" smtClean="0">
              <a:solidFill>
                <a:schemeClr val="accent2"/>
              </a:solidFill>
              <a:latin typeface="Arial" charset="0"/>
            </a:endParaRPr>
          </a:p>
          <a:p>
            <a:pPr eaLnBrk="1" hangingPunct="1"/>
            <a:r>
              <a:rPr lang="pl-PL" sz="2000" smtClean="0">
                <a:solidFill>
                  <a:schemeClr val="tx2"/>
                </a:solidFill>
              </a:rPr>
              <a:t>Lider – CTC Polska sp.z o.o. </a:t>
            </a:r>
          </a:p>
          <a:p>
            <a:pPr eaLnBrk="1" hangingPunct="1"/>
            <a:r>
              <a:rPr lang="pl-PL" sz="2000" smtClean="0">
                <a:solidFill>
                  <a:schemeClr val="tx2"/>
                </a:solidFill>
              </a:rPr>
              <a:t>Partnerzy PUP Zabrze, PUP Świętochłowice, PUP Strzelce Opolskie, </a:t>
            </a:r>
            <a:r>
              <a:rPr lang="en-US" sz="2000" smtClean="0">
                <a:solidFill>
                  <a:schemeClr val="tx2"/>
                </a:solidFill>
              </a:rPr>
              <a:t>bit schulungscenter Nfg. GmbH &amp; Co KG</a:t>
            </a:r>
            <a:r>
              <a:rPr lang="pl-PL" sz="2000" smtClean="0">
                <a:solidFill>
                  <a:schemeClr val="tx2"/>
                </a:solidFill>
              </a:rPr>
              <a:t> </a:t>
            </a:r>
          </a:p>
          <a:p>
            <a:pPr eaLnBrk="1" hangingPunct="1"/>
            <a:endParaRPr lang="pl-PL" sz="2000" smtClean="0">
              <a:solidFill>
                <a:schemeClr val="tx2"/>
              </a:solidFill>
            </a:endParaRPr>
          </a:p>
          <a:p>
            <a:pPr eaLnBrk="1" hangingPunct="1"/>
            <a:r>
              <a:rPr lang="pl-PL" sz="2000" smtClean="0">
                <a:solidFill>
                  <a:schemeClr val="tx2"/>
                </a:solidFill>
              </a:rPr>
              <a:t>Wypracowanie i upowszechnienie innowacyjnego modelu współpracy PUP i OPS w zakresie efektywniejszego wsparcia osób długotrwale bezrobotnych, w tym dziedziczących bezrobocie</a:t>
            </a:r>
            <a:r>
              <a:rPr lang="pl-PL" sz="2000" smtClean="0"/>
              <a:t> </a:t>
            </a:r>
          </a:p>
        </p:txBody>
      </p:sp>
      <p:grpSp>
        <p:nvGrpSpPr>
          <p:cNvPr id="20483" name="Group 4"/>
          <p:cNvGrpSpPr>
            <a:grpSpLocks/>
          </p:cNvGrpSpPr>
          <p:nvPr/>
        </p:nvGrpSpPr>
        <p:grpSpPr bwMode="auto">
          <a:xfrm>
            <a:off x="179388" y="215900"/>
            <a:ext cx="8964612" cy="973138"/>
            <a:chOff x="113" y="136"/>
            <a:chExt cx="5647" cy="613"/>
          </a:xfrm>
        </p:grpSpPr>
        <p:grpSp>
          <p:nvGrpSpPr>
            <p:cNvPr id="20484" name="Group 6"/>
            <p:cNvGrpSpPr>
              <a:grpSpLocks/>
            </p:cNvGrpSpPr>
            <p:nvPr/>
          </p:nvGrpSpPr>
          <p:grpSpPr bwMode="auto">
            <a:xfrm>
              <a:off x="113" y="136"/>
              <a:ext cx="5647" cy="589"/>
              <a:chOff x="56" y="0"/>
              <a:chExt cx="5647" cy="589"/>
            </a:xfrm>
          </p:grpSpPr>
          <p:sp>
            <p:nvSpPr>
              <p:cNvPr id="20486" name="Text Box 7"/>
              <p:cNvSpPr txBox="1">
                <a:spLocks noChangeArrowheads="1"/>
              </p:cNvSpPr>
              <p:nvPr/>
            </p:nvSpPr>
            <p:spPr bwMode="auto">
              <a:xfrm>
                <a:off x="56" y="0"/>
                <a:ext cx="5647" cy="589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spcBef>
                    <a:spcPct val="50000"/>
                  </a:spcBef>
                </a:pPr>
                <a:endParaRPr lang="pl-PL">
                  <a:latin typeface="Calibri" pitchFamily="34" charset="0"/>
                </a:endParaRPr>
              </a:p>
            </p:txBody>
          </p:sp>
          <p:pic>
            <p:nvPicPr>
              <p:cNvPr id="20487" name="Picture 8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272" y="0"/>
                <a:ext cx="5216" cy="53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pic>
          <p:nvPicPr>
            <p:cNvPr id="20485" name="Picture 8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267" y="136"/>
              <a:ext cx="1088" cy="6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ransition spd="slow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/>
          </p:cNvSpPr>
          <p:nvPr>
            <p:ph type="title"/>
          </p:nvPr>
        </p:nvSpPr>
        <p:spPr>
          <a:xfrm>
            <a:off x="395288" y="1196975"/>
            <a:ext cx="8229600" cy="1143000"/>
          </a:xfrm>
        </p:spPr>
        <p:txBody>
          <a:bodyPr/>
          <a:lstStyle/>
          <a:p>
            <a:pPr eaLnBrk="1" hangingPunct="1"/>
            <a:r>
              <a:rPr lang="pl-PL" smtClean="0">
                <a:solidFill>
                  <a:schemeClr val="tx2"/>
                </a:solidFill>
              </a:rPr>
              <a:t>Przykłady współpracy</a:t>
            </a:r>
          </a:p>
        </p:txBody>
      </p:sp>
      <p:sp>
        <p:nvSpPr>
          <p:cNvPr id="21506" name="Rectangle 3"/>
          <p:cNvSpPr>
            <a:spLocks noGrp="1"/>
          </p:cNvSpPr>
          <p:nvPr>
            <p:ph type="body" idx="1"/>
          </p:nvPr>
        </p:nvSpPr>
        <p:spPr>
          <a:xfrm>
            <a:off x="395288" y="2565400"/>
            <a:ext cx="8229600" cy="4525963"/>
          </a:xfrm>
        </p:spPr>
        <p:txBody>
          <a:bodyPr/>
          <a:lstStyle/>
          <a:p>
            <a:pPr eaLnBrk="1" hangingPunct="1"/>
            <a:r>
              <a:rPr lang="pl-PL" sz="2400" b="1" i="1" smtClean="0">
                <a:solidFill>
                  <a:schemeClr val="accent2"/>
                </a:solidFill>
              </a:rPr>
              <a:t>PI-PIW - Innowacyjna Platforma Współpracy na rzecz zatrudnienia osób niepełnosprawnych</a:t>
            </a:r>
            <a:r>
              <a:rPr lang="pl-PL" smtClean="0">
                <a:solidFill>
                  <a:schemeClr val="accent2"/>
                </a:solidFill>
              </a:rPr>
              <a:t> </a:t>
            </a:r>
          </a:p>
          <a:p>
            <a:pPr algn="ctr" eaLnBrk="1" hangingPunct="1"/>
            <a:endParaRPr lang="pl-PL" b="1" i="1" smtClean="0">
              <a:solidFill>
                <a:schemeClr val="accent2"/>
              </a:solidFill>
            </a:endParaRPr>
          </a:p>
          <a:p>
            <a:pPr eaLnBrk="1" hangingPunct="1"/>
            <a:r>
              <a:rPr lang="pl-PL" sz="2000" smtClean="0">
                <a:solidFill>
                  <a:schemeClr val="accent1"/>
                </a:solidFill>
              </a:rPr>
              <a:t>Lider – Trawipol AZ</a:t>
            </a:r>
          </a:p>
          <a:p>
            <a:pPr eaLnBrk="1" hangingPunct="1"/>
            <a:r>
              <a:rPr lang="pl-PL" sz="2000" smtClean="0">
                <a:solidFill>
                  <a:schemeClr val="accent1"/>
                </a:solidFill>
              </a:rPr>
              <a:t>Partner – PUP Zabrze</a:t>
            </a:r>
          </a:p>
          <a:p>
            <a:pPr eaLnBrk="1" hangingPunct="1"/>
            <a:endParaRPr lang="pl-PL" sz="2000" smtClean="0">
              <a:solidFill>
                <a:schemeClr val="accent1"/>
              </a:solidFill>
            </a:endParaRPr>
          </a:p>
          <a:p>
            <a:pPr eaLnBrk="1" hangingPunct="1"/>
            <a:r>
              <a:rPr lang="pl-PL" sz="2000" smtClean="0">
                <a:solidFill>
                  <a:schemeClr val="accent1"/>
                </a:solidFill>
              </a:rPr>
              <a:t>Projekt ma na celu zwiększenie skuteczności działań dotyczących zatrudniania osób niepełnosprawnych poprzez opracowanie i upowszechnienie innowacyjnej platformy współpracy </a:t>
            </a:r>
          </a:p>
        </p:txBody>
      </p:sp>
      <p:grpSp>
        <p:nvGrpSpPr>
          <p:cNvPr id="21507" name="Group 4"/>
          <p:cNvGrpSpPr>
            <a:grpSpLocks/>
          </p:cNvGrpSpPr>
          <p:nvPr/>
        </p:nvGrpSpPr>
        <p:grpSpPr bwMode="auto">
          <a:xfrm>
            <a:off x="179388" y="215900"/>
            <a:ext cx="8964612" cy="973138"/>
            <a:chOff x="113" y="136"/>
            <a:chExt cx="5647" cy="613"/>
          </a:xfrm>
        </p:grpSpPr>
        <p:grpSp>
          <p:nvGrpSpPr>
            <p:cNvPr id="21508" name="Group 6"/>
            <p:cNvGrpSpPr>
              <a:grpSpLocks/>
            </p:cNvGrpSpPr>
            <p:nvPr/>
          </p:nvGrpSpPr>
          <p:grpSpPr bwMode="auto">
            <a:xfrm>
              <a:off x="113" y="136"/>
              <a:ext cx="5647" cy="589"/>
              <a:chOff x="56" y="0"/>
              <a:chExt cx="5647" cy="589"/>
            </a:xfrm>
          </p:grpSpPr>
          <p:sp>
            <p:nvSpPr>
              <p:cNvPr id="21510" name="Text Box 7"/>
              <p:cNvSpPr txBox="1">
                <a:spLocks noChangeArrowheads="1"/>
              </p:cNvSpPr>
              <p:nvPr/>
            </p:nvSpPr>
            <p:spPr bwMode="auto">
              <a:xfrm>
                <a:off x="56" y="0"/>
                <a:ext cx="5647" cy="589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spcBef>
                    <a:spcPct val="50000"/>
                  </a:spcBef>
                </a:pPr>
                <a:endParaRPr lang="pl-PL">
                  <a:latin typeface="Calibri" pitchFamily="34" charset="0"/>
                </a:endParaRPr>
              </a:p>
            </p:txBody>
          </p:sp>
          <p:pic>
            <p:nvPicPr>
              <p:cNvPr id="21511" name="Picture 8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272" y="0"/>
                <a:ext cx="5216" cy="53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pic>
          <p:nvPicPr>
            <p:cNvPr id="21509" name="Picture 8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267" y="136"/>
              <a:ext cx="1088" cy="6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ransition spd="slow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/>
          </p:cNvSpPr>
          <p:nvPr>
            <p:ph type="title"/>
          </p:nvPr>
        </p:nvSpPr>
        <p:spPr>
          <a:xfrm>
            <a:off x="323850" y="1268413"/>
            <a:ext cx="8229600" cy="1143000"/>
          </a:xfrm>
        </p:spPr>
        <p:txBody>
          <a:bodyPr/>
          <a:lstStyle/>
          <a:p>
            <a:pPr eaLnBrk="1" hangingPunct="1"/>
            <a:r>
              <a:rPr lang="pl-PL" smtClean="0">
                <a:solidFill>
                  <a:schemeClr val="tx2"/>
                </a:solidFill>
              </a:rPr>
              <a:t>Przykłady współpracy</a:t>
            </a:r>
          </a:p>
        </p:txBody>
      </p:sp>
      <p:sp>
        <p:nvSpPr>
          <p:cNvPr id="22530" name="Rectangle 3"/>
          <p:cNvSpPr>
            <a:spLocks noGrp="1"/>
          </p:cNvSpPr>
          <p:nvPr>
            <p:ph type="body" idx="1"/>
          </p:nvPr>
        </p:nvSpPr>
        <p:spPr>
          <a:xfrm>
            <a:off x="395288" y="2636838"/>
            <a:ext cx="8229600" cy="4525962"/>
          </a:xfrm>
        </p:spPr>
        <p:txBody>
          <a:bodyPr/>
          <a:lstStyle/>
          <a:p>
            <a:pPr eaLnBrk="1" hangingPunct="1"/>
            <a:r>
              <a:rPr lang="pl-PL" b="1" i="1" smtClean="0">
                <a:solidFill>
                  <a:schemeClr val="accent2"/>
                </a:solidFill>
              </a:rPr>
              <a:t>Bez barier </a:t>
            </a:r>
            <a:endParaRPr lang="pl-PL" b="1" i="1" smtClean="0">
              <a:solidFill>
                <a:schemeClr val="accent2"/>
              </a:solidFill>
              <a:latin typeface="Arial" charset="0"/>
            </a:endParaRPr>
          </a:p>
          <a:p>
            <a:pPr eaLnBrk="1" hangingPunct="1"/>
            <a:endParaRPr lang="pl-PL" b="1" i="1" smtClean="0">
              <a:solidFill>
                <a:schemeClr val="accent2"/>
              </a:solidFill>
              <a:latin typeface="Arial" charset="0"/>
            </a:endParaRPr>
          </a:p>
          <a:p>
            <a:pPr eaLnBrk="1" hangingPunct="1"/>
            <a:r>
              <a:rPr lang="pl-PL" sz="2000" smtClean="0">
                <a:solidFill>
                  <a:schemeClr val="tx2"/>
                </a:solidFill>
              </a:rPr>
              <a:t>Lider – Zakład Doskonalenia Zawodowego</a:t>
            </a:r>
          </a:p>
          <a:p>
            <a:pPr eaLnBrk="1" hangingPunct="1"/>
            <a:r>
              <a:rPr lang="pl-PL" sz="2000" smtClean="0">
                <a:solidFill>
                  <a:schemeClr val="tx2"/>
                </a:solidFill>
              </a:rPr>
              <a:t>Partner – PUP Zabrze</a:t>
            </a:r>
          </a:p>
          <a:p>
            <a:pPr eaLnBrk="1" hangingPunct="1"/>
            <a:endParaRPr lang="pl-PL" sz="2000" smtClean="0">
              <a:solidFill>
                <a:schemeClr val="tx2"/>
              </a:solidFill>
            </a:endParaRPr>
          </a:p>
          <a:p>
            <a:pPr eaLnBrk="1" hangingPunct="1"/>
            <a:r>
              <a:rPr lang="pl-PL" sz="2000" smtClean="0">
                <a:solidFill>
                  <a:schemeClr val="tx2"/>
                </a:solidFill>
              </a:rPr>
              <a:t>Dla uczestników - 60 os: IPD, poradnictwo zawodowe, psychologiczne i psychospołeczne, szkolenia zawodowe, staże u pracodawców oraz dodatkowe szkolenia. </a:t>
            </a:r>
          </a:p>
        </p:txBody>
      </p:sp>
      <p:grpSp>
        <p:nvGrpSpPr>
          <p:cNvPr id="22531" name="Group 4"/>
          <p:cNvGrpSpPr>
            <a:grpSpLocks/>
          </p:cNvGrpSpPr>
          <p:nvPr/>
        </p:nvGrpSpPr>
        <p:grpSpPr bwMode="auto">
          <a:xfrm>
            <a:off x="179388" y="215900"/>
            <a:ext cx="8964612" cy="973138"/>
            <a:chOff x="113" y="136"/>
            <a:chExt cx="5647" cy="613"/>
          </a:xfrm>
        </p:grpSpPr>
        <p:grpSp>
          <p:nvGrpSpPr>
            <p:cNvPr id="22532" name="Group 6"/>
            <p:cNvGrpSpPr>
              <a:grpSpLocks/>
            </p:cNvGrpSpPr>
            <p:nvPr/>
          </p:nvGrpSpPr>
          <p:grpSpPr bwMode="auto">
            <a:xfrm>
              <a:off x="113" y="136"/>
              <a:ext cx="5647" cy="589"/>
              <a:chOff x="56" y="0"/>
              <a:chExt cx="5647" cy="589"/>
            </a:xfrm>
          </p:grpSpPr>
          <p:sp>
            <p:nvSpPr>
              <p:cNvPr id="22534" name="Text Box 7"/>
              <p:cNvSpPr txBox="1">
                <a:spLocks noChangeArrowheads="1"/>
              </p:cNvSpPr>
              <p:nvPr/>
            </p:nvSpPr>
            <p:spPr bwMode="auto">
              <a:xfrm>
                <a:off x="56" y="0"/>
                <a:ext cx="5647" cy="589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spcBef>
                    <a:spcPct val="50000"/>
                  </a:spcBef>
                </a:pPr>
                <a:endParaRPr lang="pl-PL">
                  <a:latin typeface="Calibri" pitchFamily="34" charset="0"/>
                </a:endParaRPr>
              </a:p>
            </p:txBody>
          </p:sp>
          <p:pic>
            <p:nvPicPr>
              <p:cNvPr id="22535" name="Picture 8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272" y="0"/>
                <a:ext cx="5216" cy="53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pic>
          <p:nvPicPr>
            <p:cNvPr id="22533" name="Picture 8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267" y="136"/>
              <a:ext cx="1088" cy="6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ransition spd="slow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/>
          </p:cNvSpPr>
          <p:nvPr>
            <p:ph type="title"/>
          </p:nvPr>
        </p:nvSpPr>
        <p:spPr>
          <a:xfrm>
            <a:off x="395288" y="1268413"/>
            <a:ext cx="8229600" cy="1143000"/>
          </a:xfrm>
        </p:spPr>
        <p:txBody>
          <a:bodyPr/>
          <a:lstStyle/>
          <a:p>
            <a:pPr eaLnBrk="1" hangingPunct="1"/>
            <a:r>
              <a:rPr lang="pl-PL" smtClean="0">
                <a:solidFill>
                  <a:schemeClr val="tx2"/>
                </a:solidFill>
              </a:rPr>
              <a:t>Przykłady współpracy</a:t>
            </a:r>
          </a:p>
        </p:txBody>
      </p:sp>
      <p:sp>
        <p:nvSpPr>
          <p:cNvPr id="23554" name="Rectangle 3"/>
          <p:cNvSpPr>
            <a:spLocks noGrp="1"/>
          </p:cNvSpPr>
          <p:nvPr>
            <p:ph type="body" idx="1"/>
          </p:nvPr>
        </p:nvSpPr>
        <p:spPr>
          <a:xfrm>
            <a:off x="395288" y="2781300"/>
            <a:ext cx="8229600" cy="4525963"/>
          </a:xfrm>
        </p:spPr>
        <p:txBody>
          <a:bodyPr/>
          <a:lstStyle/>
          <a:p>
            <a:pPr eaLnBrk="1" hangingPunct="1"/>
            <a:r>
              <a:rPr lang="pl-PL" b="1" i="1" smtClean="0">
                <a:solidFill>
                  <a:schemeClr val="accent2"/>
                </a:solidFill>
              </a:rPr>
              <a:t>Aktywny mikroprzedsiębiorca</a:t>
            </a:r>
            <a:endParaRPr lang="pl-PL" b="1" i="1" smtClean="0">
              <a:solidFill>
                <a:schemeClr val="accent2"/>
              </a:solidFill>
              <a:latin typeface="Arial" charset="0"/>
            </a:endParaRPr>
          </a:p>
          <a:p>
            <a:pPr eaLnBrk="1" hangingPunct="1"/>
            <a:endParaRPr lang="pl-PL" b="1" i="1" smtClean="0">
              <a:solidFill>
                <a:schemeClr val="accent2"/>
              </a:solidFill>
              <a:latin typeface="Arial" charset="0"/>
            </a:endParaRPr>
          </a:p>
          <a:p>
            <a:pPr eaLnBrk="1" hangingPunct="1"/>
            <a:r>
              <a:rPr lang="pl-PL" sz="2000" smtClean="0">
                <a:solidFill>
                  <a:schemeClr val="tx2"/>
                </a:solidFill>
              </a:rPr>
              <a:t>Lider – Zakład Doskonalenia Zawodowego</a:t>
            </a:r>
          </a:p>
          <a:p>
            <a:pPr eaLnBrk="1" hangingPunct="1"/>
            <a:r>
              <a:rPr lang="pl-PL" sz="2000" smtClean="0">
                <a:solidFill>
                  <a:schemeClr val="tx2"/>
                </a:solidFill>
              </a:rPr>
              <a:t>Partner – PUP Zabrze</a:t>
            </a:r>
          </a:p>
          <a:p>
            <a:pPr eaLnBrk="1" hangingPunct="1"/>
            <a:endParaRPr lang="pl-PL" sz="2000" smtClean="0">
              <a:solidFill>
                <a:schemeClr val="tx2"/>
              </a:solidFill>
            </a:endParaRPr>
          </a:p>
          <a:p>
            <a:pPr eaLnBrk="1" hangingPunct="1"/>
            <a:r>
              <a:rPr lang="pl-PL" sz="2000" smtClean="0">
                <a:solidFill>
                  <a:schemeClr val="tx2"/>
                </a:solidFill>
              </a:rPr>
              <a:t>Projekt skierowany do osób, które założyły firmę przy wsparciu środków z PUP Zabrze. </a:t>
            </a:r>
          </a:p>
          <a:p>
            <a:pPr eaLnBrk="1" hangingPunct="1"/>
            <a:r>
              <a:rPr lang="pl-PL" sz="2000" smtClean="0">
                <a:solidFill>
                  <a:schemeClr val="tx2"/>
                </a:solidFill>
              </a:rPr>
              <a:t>ma na celu podniesienie kompetencji przyczyniających się do zwiększenia konkurencyjności i efektywności działań mikroprzedsiębiorstw miasta Zabrze, poprzez wsparcie szkoleniowe pracujących w nich min. 90 os. </a:t>
            </a:r>
          </a:p>
        </p:txBody>
      </p:sp>
      <p:grpSp>
        <p:nvGrpSpPr>
          <p:cNvPr id="23555" name="Group 4"/>
          <p:cNvGrpSpPr>
            <a:grpSpLocks/>
          </p:cNvGrpSpPr>
          <p:nvPr/>
        </p:nvGrpSpPr>
        <p:grpSpPr bwMode="auto">
          <a:xfrm>
            <a:off x="179388" y="215900"/>
            <a:ext cx="8964612" cy="973138"/>
            <a:chOff x="113" y="136"/>
            <a:chExt cx="5647" cy="613"/>
          </a:xfrm>
        </p:grpSpPr>
        <p:grpSp>
          <p:nvGrpSpPr>
            <p:cNvPr id="23556" name="Group 6"/>
            <p:cNvGrpSpPr>
              <a:grpSpLocks/>
            </p:cNvGrpSpPr>
            <p:nvPr/>
          </p:nvGrpSpPr>
          <p:grpSpPr bwMode="auto">
            <a:xfrm>
              <a:off x="113" y="136"/>
              <a:ext cx="5647" cy="589"/>
              <a:chOff x="56" y="0"/>
              <a:chExt cx="5647" cy="589"/>
            </a:xfrm>
          </p:grpSpPr>
          <p:sp>
            <p:nvSpPr>
              <p:cNvPr id="23558" name="Text Box 7"/>
              <p:cNvSpPr txBox="1">
                <a:spLocks noChangeArrowheads="1"/>
              </p:cNvSpPr>
              <p:nvPr/>
            </p:nvSpPr>
            <p:spPr bwMode="auto">
              <a:xfrm>
                <a:off x="56" y="0"/>
                <a:ext cx="5647" cy="589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spcBef>
                    <a:spcPct val="50000"/>
                  </a:spcBef>
                </a:pPr>
                <a:endParaRPr lang="pl-PL">
                  <a:latin typeface="Calibri" pitchFamily="34" charset="0"/>
                </a:endParaRPr>
              </a:p>
            </p:txBody>
          </p:sp>
          <p:pic>
            <p:nvPicPr>
              <p:cNvPr id="23559" name="Picture 8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272" y="0"/>
                <a:ext cx="5216" cy="53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pic>
          <p:nvPicPr>
            <p:cNvPr id="23557" name="Picture 8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267" y="136"/>
              <a:ext cx="1088" cy="6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ransition spd="slow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/>
          </p:cNvSpPr>
          <p:nvPr>
            <p:ph type="title"/>
          </p:nvPr>
        </p:nvSpPr>
        <p:spPr>
          <a:xfrm>
            <a:off x="395288" y="1412875"/>
            <a:ext cx="8229600" cy="1143000"/>
          </a:xfrm>
        </p:spPr>
        <p:txBody>
          <a:bodyPr/>
          <a:lstStyle/>
          <a:p>
            <a:pPr eaLnBrk="1" hangingPunct="1"/>
            <a:r>
              <a:rPr lang="pl-PL" smtClean="0">
                <a:solidFill>
                  <a:schemeClr val="tx2"/>
                </a:solidFill>
              </a:rPr>
              <a:t>Przykłady współpracy</a:t>
            </a:r>
          </a:p>
        </p:txBody>
      </p:sp>
      <p:sp>
        <p:nvSpPr>
          <p:cNvPr id="24578" name="Rectangle 3"/>
          <p:cNvSpPr>
            <a:spLocks noGrp="1"/>
          </p:cNvSpPr>
          <p:nvPr>
            <p:ph type="body" idx="1"/>
          </p:nvPr>
        </p:nvSpPr>
        <p:spPr>
          <a:xfrm>
            <a:off x="323850" y="2781300"/>
            <a:ext cx="82296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l-PL" sz="2400" b="1" i="1" smtClean="0">
                <a:solidFill>
                  <a:schemeClr val="accent2"/>
                </a:solidFill>
              </a:rPr>
              <a:t>Schematom STOP Wspólne działania instytucji pomocy społecznej i instytucji rynku pracy</a:t>
            </a:r>
            <a:r>
              <a:rPr lang="pl-PL" sz="2400" smtClean="0">
                <a:solidFill>
                  <a:schemeClr val="accent2"/>
                </a:solidFill>
              </a:rPr>
              <a:t> </a:t>
            </a:r>
            <a:endParaRPr lang="pl-PL" sz="2400" b="1" i="1" smtClean="0">
              <a:solidFill>
                <a:schemeClr val="accent2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pl-PL" sz="2000" smtClean="0">
                <a:solidFill>
                  <a:schemeClr val="tx2"/>
                </a:solidFill>
              </a:rPr>
              <a:t>Lider – PUP Zabrze</a:t>
            </a:r>
          </a:p>
          <a:p>
            <a:pPr eaLnBrk="1" hangingPunct="1">
              <a:lnSpc>
                <a:spcPct val="90000"/>
              </a:lnSpc>
            </a:pPr>
            <a:r>
              <a:rPr lang="pl-PL" sz="2000" smtClean="0">
                <a:solidFill>
                  <a:schemeClr val="tx2"/>
                </a:solidFill>
              </a:rPr>
              <a:t>Partner – MOPR + przedstawiciele instytucji miasta i przedstawiciele rodzin </a:t>
            </a:r>
          </a:p>
          <a:p>
            <a:pPr eaLnBrk="1" hangingPunct="1">
              <a:lnSpc>
                <a:spcPct val="90000"/>
              </a:lnSpc>
            </a:pPr>
            <a:r>
              <a:rPr lang="pl-PL" sz="1800" smtClean="0">
                <a:solidFill>
                  <a:schemeClr val="tx2"/>
                </a:solidFill>
              </a:rPr>
              <a:t>Celem ogólnym Projektu jest utworzenie skoordynowanego systemu współpracy instytucjonalnej wobec rodzin zagrożonych wykluczeniem społecznym z tytułu bezrobocia, lub pozostawania w trwałym pokoleniowym bezrobociu i niemożności wyjścia z systemu świadczeń pomocy społecznej, a także testowe wypracowanie nowych instrumentów rodzinnej aktywizacji i integracji społecznej</a:t>
            </a:r>
            <a:r>
              <a:rPr lang="pl-PL" sz="2400" smtClean="0">
                <a:solidFill>
                  <a:schemeClr val="tx2"/>
                </a:solidFill>
              </a:rPr>
              <a:t> </a:t>
            </a:r>
          </a:p>
          <a:p>
            <a:pPr eaLnBrk="1" hangingPunct="1">
              <a:lnSpc>
                <a:spcPct val="90000"/>
              </a:lnSpc>
            </a:pPr>
            <a:r>
              <a:rPr lang="pl-PL" sz="1800" smtClean="0">
                <a:solidFill>
                  <a:schemeClr val="tx2"/>
                </a:solidFill>
              </a:rPr>
              <a:t>Działania skierowane do rodzin: będą oparte o 4 moduły: prozatrudnieniowy, społeczny i integracyjny, rodzinny, sport i kultura (m.in. szkolenia zawodowe, porady prawne, wsparcie medyczne itd.) </a:t>
            </a:r>
          </a:p>
        </p:txBody>
      </p:sp>
      <p:grpSp>
        <p:nvGrpSpPr>
          <p:cNvPr id="24579" name="Group 4"/>
          <p:cNvGrpSpPr>
            <a:grpSpLocks/>
          </p:cNvGrpSpPr>
          <p:nvPr/>
        </p:nvGrpSpPr>
        <p:grpSpPr bwMode="auto">
          <a:xfrm>
            <a:off x="179388" y="215900"/>
            <a:ext cx="8964612" cy="973138"/>
            <a:chOff x="113" y="136"/>
            <a:chExt cx="5647" cy="613"/>
          </a:xfrm>
        </p:grpSpPr>
        <p:grpSp>
          <p:nvGrpSpPr>
            <p:cNvPr id="24580" name="Group 6"/>
            <p:cNvGrpSpPr>
              <a:grpSpLocks/>
            </p:cNvGrpSpPr>
            <p:nvPr/>
          </p:nvGrpSpPr>
          <p:grpSpPr bwMode="auto">
            <a:xfrm>
              <a:off x="113" y="136"/>
              <a:ext cx="5647" cy="589"/>
              <a:chOff x="56" y="0"/>
              <a:chExt cx="5647" cy="589"/>
            </a:xfrm>
          </p:grpSpPr>
          <p:sp>
            <p:nvSpPr>
              <p:cNvPr id="24582" name="Text Box 7"/>
              <p:cNvSpPr txBox="1">
                <a:spLocks noChangeArrowheads="1"/>
              </p:cNvSpPr>
              <p:nvPr/>
            </p:nvSpPr>
            <p:spPr bwMode="auto">
              <a:xfrm>
                <a:off x="56" y="0"/>
                <a:ext cx="5647" cy="589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spcBef>
                    <a:spcPct val="50000"/>
                  </a:spcBef>
                </a:pPr>
                <a:endParaRPr lang="pl-PL">
                  <a:latin typeface="Calibri" pitchFamily="34" charset="0"/>
                </a:endParaRPr>
              </a:p>
            </p:txBody>
          </p:sp>
          <p:pic>
            <p:nvPicPr>
              <p:cNvPr id="24583" name="Picture 8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272" y="0"/>
                <a:ext cx="5216" cy="53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pic>
          <p:nvPicPr>
            <p:cNvPr id="24581" name="Picture 8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267" y="136"/>
              <a:ext cx="1088" cy="6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ransition spd="slow">
    <p:fade/>
  </p:transition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FFFFFF"/>
    </a:accent3>
    <a:accent4>
      <a:srgbClr val="000000"/>
    </a:accent4>
    <a:accent5>
      <a:srgbClr val="B2C1DB"/>
    </a:accent5>
    <a:accent6>
      <a:srgbClr val="AE4845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639</TotalTime>
  <Words>861</Words>
  <Application>Microsoft Office PowerPoint</Application>
  <PresentationFormat>Pokaz na ekranie (4:3)</PresentationFormat>
  <Paragraphs>136</Paragraphs>
  <Slides>20</Slides>
  <Notes>1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Szablon projektu</vt:lpstr>
      </vt:variant>
      <vt:variant>
        <vt:i4>1</vt:i4>
      </vt:variant>
      <vt:variant>
        <vt:lpstr>Tytuły slajdów</vt:lpstr>
      </vt:variant>
      <vt:variant>
        <vt:i4>20</vt:i4>
      </vt:variant>
    </vt:vector>
  </HeadingPairs>
  <TitlesOfParts>
    <vt:vector size="26" baseType="lpstr">
      <vt:lpstr>Arial</vt:lpstr>
      <vt:lpstr>Calibri</vt:lpstr>
      <vt:lpstr>Garamond</vt:lpstr>
      <vt:lpstr>Cambria</vt:lpstr>
      <vt:lpstr>Courier New</vt:lpstr>
      <vt:lpstr>Motyw pakietu Office</vt:lpstr>
      <vt:lpstr>Slajd 1</vt:lpstr>
      <vt:lpstr>Realizowane projekty</vt:lpstr>
      <vt:lpstr>Przykłady współpracy</vt:lpstr>
      <vt:lpstr>Przykłady współpracy</vt:lpstr>
      <vt:lpstr>Przykłady współpracy</vt:lpstr>
      <vt:lpstr>Przykłady współpracy</vt:lpstr>
      <vt:lpstr>Przykłady współpracy</vt:lpstr>
      <vt:lpstr>Przykłady współpracy</vt:lpstr>
      <vt:lpstr>Przykłady współpracy</vt:lpstr>
      <vt:lpstr>Przykłady współpracy</vt:lpstr>
      <vt:lpstr>Przykłady współpracy</vt:lpstr>
      <vt:lpstr>Przykłady współpracy</vt:lpstr>
      <vt:lpstr>Współpraca</vt:lpstr>
      <vt:lpstr>Partnerstwo – główne korzyści:  </vt:lpstr>
      <vt:lpstr>Partnerstwo</vt:lpstr>
      <vt:lpstr> Podstawy prawne działania Ustawa o promocji zatrudnienia </vt:lpstr>
      <vt:lpstr> Podstawy prawne działania Ustawa o promocji zatrudnienia (…) </vt:lpstr>
      <vt:lpstr> Podstawy prawne działania Ustawa o promocji zatrudnienia (…) </vt:lpstr>
      <vt:lpstr> Częste trudności </vt:lpstr>
      <vt:lpstr>Slajd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agatka</dc:creator>
  <cp:lastModifiedBy>lukaszciesek</cp:lastModifiedBy>
  <cp:revision>28</cp:revision>
  <cp:lastPrinted>2013-04-18T07:05:56Z</cp:lastPrinted>
  <dcterms:created xsi:type="dcterms:W3CDTF">2013-04-04T12:58:15Z</dcterms:created>
  <dcterms:modified xsi:type="dcterms:W3CDTF">2015-01-29T09:31:19Z</dcterms:modified>
</cp:coreProperties>
</file>